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2" r:id="rId6"/>
    <p:sldMasterId id="2147483735" r:id="rId7"/>
    <p:sldMasterId id="2147483748" r:id="rId8"/>
  </p:sldMasterIdLst>
  <p:notesMasterIdLst>
    <p:notesMasterId r:id="rId100"/>
  </p:notesMasterIdLst>
  <p:sldIdLst>
    <p:sldId id="256" r:id="rId9"/>
    <p:sldId id="257" r:id="rId10"/>
    <p:sldId id="258" r:id="rId11"/>
    <p:sldId id="277" r:id="rId12"/>
    <p:sldId id="266" r:id="rId13"/>
    <p:sldId id="279" r:id="rId14"/>
    <p:sldId id="399" r:id="rId15"/>
    <p:sldId id="269" r:id="rId16"/>
    <p:sldId id="259" r:id="rId17"/>
    <p:sldId id="270" r:id="rId18"/>
    <p:sldId id="285" r:id="rId19"/>
    <p:sldId id="272" r:id="rId20"/>
    <p:sldId id="274" r:id="rId21"/>
    <p:sldId id="289" r:id="rId22"/>
    <p:sldId id="282" r:id="rId23"/>
    <p:sldId id="260" r:id="rId24"/>
    <p:sldId id="284" r:id="rId25"/>
    <p:sldId id="283" r:id="rId26"/>
    <p:sldId id="276" r:id="rId27"/>
    <p:sldId id="261" r:id="rId28"/>
    <p:sldId id="401" r:id="rId29"/>
    <p:sldId id="379" r:id="rId30"/>
    <p:sldId id="380" r:id="rId31"/>
    <p:sldId id="381" r:id="rId32"/>
    <p:sldId id="382" r:id="rId33"/>
    <p:sldId id="428" r:id="rId34"/>
    <p:sldId id="383" r:id="rId35"/>
    <p:sldId id="262" r:id="rId36"/>
    <p:sldId id="402" r:id="rId37"/>
    <p:sldId id="293" r:id="rId38"/>
    <p:sldId id="370" r:id="rId39"/>
    <p:sldId id="372" r:id="rId40"/>
    <p:sldId id="316" r:id="rId41"/>
    <p:sldId id="376" r:id="rId42"/>
    <p:sldId id="489" r:id="rId43"/>
    <p:sldId id="490" r:id="rId44"/>
    <p:sldId id="403" r:id="rId45"/>
    <p:sldId id="474" r:id="rId46"/>
    <p:sldId id="473" r:id="rId47"/>
    <p:sldId id="475" r:id="rId48"/>
    <p:sldId id="404" r:id="rId49"/>
    <p:sldId id="263" r:id="rId50"/>
    <p:sldId id="406" r:id="rId51"/>
    <p:sldId id="384" r:id="rId52"/>
    <p:sldId id="387" r:id="rId53"/>
    <p:sldId id="412" r:id="rId54"/>
    <p:sldId id="492" r:id="rId55"/>
    <p:sldId id="491" r:id="rId56"/>
    <p:sldId id="501" r:id="rId57"/>
    <p:sldId id="503" r:id="rId58"/>
    <p:sldId id="504" r:id="rId59"/>
    <p:sldId id="500" r:id="rId60"/>
    <p:sldId id="502" r:id="rId61"/>
    <p:sldId id="498" r:id="rId62"/>
    <p:sldId id="506" r:id="rId63"/>
    <p:sldId id="487" r:id="rId64"/>
    <p:sldId id="488" r:id="rId65"/>
    <p:sldId id="505" r:id="rId66"/>
    <p:sldId id="414" r:id="rId67"/>
    <p:sldId id="264" r:id="rId68"/>
    <p:sldId id="416" r:id="rId69"/>
    <p:sldId id="510" r:id="rId70"/>
    <p:sldId id="460" r:id="rId71"/>
    <p:sldId id="508" r:id="rId72"/>
    <p:sldId id="461" r:id="rId73"/>
    <p:sldId id="507" r:id="rId74"/>
    <p:sldId id="471" r:id="rId75"/>
    <p:sldId id="509" r:id="rId76"/>
    <p:sldId id="511" r:id="rId77"/>
    <p:sldId id="512" r:id="rId78"/>
    <p:sldId id="513" r:id="rId79"/>
    <p:sldId id="465" r:id="rId80"/>
    <p:sldId id="467" r:id="rId81"/>
    <p:sldId id="468" r:id="rId82"/>
    <p:sldId id="469" r:id="rId83"/>
    <p:sldId id="464" r:id="rId84"/>
    <p:sldId id="470" r:id="rId85"/>
    <p:sldId id="466" r:id="rId86"/>
    <p:sldId id="419" r:id="rId87"/>
    <p:sldId id="265" r:id="rId88"/>
    <p:sldId id="395" r:id="rId89"/>
    <p:sldId id="421" r:id="rId90"/>
    <p:sldId id="429" r:id="rId91"/>
    <p:sldId id="424" r:id="rId92"/>
    <p:sldId id="425" r:id="rId93"/>
    <p:sldId id="426" r:id="rId94"/>
    <p:sldId id="396" r:id="rId95"/>
    <p:sldId id="398" r:id="rId96"/>
    <p:sldId id="441" r:id="rId97"/>
    <p:sldId id="440" r:id="rId98"/>
    <p:sldId id="411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A0C21A7-905F-9446-AD18-245DF693B0AD}">
          <p14:sldIdLst>
            <p14:sldId id="256"/>
            <p14:sldId id="257"/>
            <p14:sldId id="258"/>
            <p14:sldId id="277"/>
            <p14:sldId id="266"/>
            <p14:sldId id="279"/>
            <p14:sldId id="399"/>
            <p14:sldId id="269"/>
            <p14:sldId id="259"/>
            <p14:sldId id="270"/>
            <p14:sldId id="285"/>
            <p14:sldId id="272"/>
            <p14:sldId id="274"/>
            <p14:sldId id="289"/>
            <p14:sldId id="282"/>
            <p14:sldId id="260"/>
            <p14:sldId id="284"/>
            <p14:sldId id="283"/>
            <p14:sldId id="276"/>
            <p14:sldId id="261"/>
            <p14:sldId id="401"/>
            <p14:sldId id="379"/>
            <p14:sldId id="380"/>
            <p14:sldId id="381"/>
            <p14:sldId id="382"/>
            <p14:sldId id="428"/>
            <p14:sldId id="383"/>
            <p14:sldId id="262"/>
            <p14:sldId id="402"/>
            <p14:sldId id="293"/>
            <p14:sldId id="370"/>
            <p14:sldId id="372"/>
            <p14:sldId id="316"/>
            <p14:sldId id="376"/>
            <p14:sldId id="489"/>
            <p14:sldId id="490"/>
            <p14:sldId id="403"/>
            <p14:sldId id="474"/>
            <p14:sldId id="473"/>
            <p14:sldId id="475"/>
            <p14:sldId id="404"/>
            <p14:sldId id="263"/>
            <p14:sldId id="406"/>
            <p14:sldId id="384"/>
            <p14:sldId id="387"/>
            <p14:sldId id="412"/>
            <p14:sldId id="492"/>
            <p14:sldId id="491"/>
            <p14:sldId id="501"/>
            <p14:sldId id="503"/>
            <p14:sldId id="504"/>
            <p14:sldId id="500"/>
            <p14:sldId id="502"/>
            <p14:sldId id="498"/>
            <p14:sldId id="506"/>
            <p14:sldId id="487"/>
            <p14:sldId id="488"/>
            <p14:sldId id="505"/>
            <p14:sldId id="414"/>
            <p14:sldId id="264"/>
            <p14:sldId id="416"/>
            <p14:sldId id="510"/>
            <p14:sldId id="460"/>
            <p14:sldId id="508"/>
            <p14:sldId id="461"/>
            <p14:sldId id="507"/>
            <p14:sldId id="471"/>
            <p14:sldId id="509"/>
            <p14:sldId id="511"/>
            <p14:sldId id="512"/>
            <p14:sldId id="513"/>
            <p14:sldId id="465"/>
            <p14:sldId id="467"/>
            <p14:sldId id="468"/>
            <p14:sldId id="469"/>
            <p14:sldId id="464"/>
            <p14:sldId id="470"/>
            <p14:sldId id="466"/>
            <p14:sldId id="419"/>
            <p14:sldId id="265"/>
            <p14:sldId id="395"/>
            <p14:sldId id="421"/>
            <p14:sldId id="429"/>
            <p14:sldId id="424"/>
            <p14:sldId id="425"/>
            <p14:sldId id="426"/>
            <p14:sldId id="396"/>
            <p14:sldId id="398"/>
            <p14:sldId id="441"/>
            <p14:sldId id="440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8D8980"/>
    <a:srgbClr val="C5C5C6"/>
    <a:srgbClr val="C00000"/>
    <a:srgbClr val="929292"/>
    <a:srgbClr val="F2F2F2"/>
    <a:srgbClr val="D9D9D9"/>
    <a:srgbClr val="3686A0"/>
    <a:srgbClr val="BC2731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9"/>
    <p:restoredTop sz="77326" autoAdjust="0"/>
  </p:normalViewPr>
  <p:slideViewPr>
    <p:cSldViewPr snapToGrid="0" snapToObjects="1">
      <p:cViewPr varScale="1">
        <p:scale>
          <a:sx n="115" d="100"/>
          <a:sy n="115" d="100"/>
        </p:scale>
        <p:origin x="1328" y="200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notesViewPr>
    <p:cSldViewPr snapToGrid="0" snapToObjects="1">
      <p:cViewPr varScale="1">
        <p:scale>
          <a:sx n="106" d="100"/>
          <a:sy n="106" d="100"/>
        </p:scale>
        <p:origin x="3090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A15A7-106B-4125-B6AC-C25D7404B34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02015-0E23-4826-9BE2-2A1527A9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Dan: biomechanics </a:t>
            </a:r>
            <a:r>
              <a:rPr lang="en-US"/>
              <a:t>research engineer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4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0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 refers to physical gaps, but on this slide is knowledge gaps</a:t>
            </a:r>
          </a:p>
          <a:p>
            <a:r>
              <a:rPr lang="en-US" dirty="0"/>
              <a:t>Second bullet then doesn’t need limited knowledge,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16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5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Balance out text on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58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Signpost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33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refer to the leg as shank here to set-up for terminology in this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4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 mention Shank and SLL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64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Annotate heel-off points on shaded regions</a:t>
            </a:r>
          </a:p>
          <a:p>
            <a:r>
              <a:rPr lang="en-US" dirty="0"/>
              <a:t>Maybe split spacesuit and human graphs, animate them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73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plot – mention the </a:t>
            </a:r>
          </a:p>
          <a:p>
            <a:r>
              <a:rPr lang="en-US" dirty="0"/>
              <a:t>Maybe animate the pressure-forces effect</a:t>
            </a:r>
          </a:p>
          <a:p>
            <a:r>
              <a:rPr lang="en-US" dirty="0"/>
              <a:t>Overlay configurations diagram over the 1,2,3 groups </a:t>
            </a:r>
          </a:p>
          <a:p>
            <a:r>
              <a:rPr lang="en-US" dirty="0"/>
              <a:t>Show that configuration did not mitigate the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0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plot – mention the </a:t>
            </a:r>
          </a:p>
          <a:p>
            <a:r>
              <a:rPr lang="en-US" dirty="0"/>
              <a:t>Maybe animate the pressure-forces effect</a:t>
            </a:r>
          </a:p>
          <a:p>
            <a:r>
              <a:rPr lang="en-US" dirty="0"/>
              <a:t>Overlay configurations diagram over the 1,2,3 groups </a:t>
            </a:r>
          </a:p>
          <a:p>
            <a:r>
              <a:rPr lang="en-US" dirty="0"/>
              <a:t>Show that configuration did not mitigate the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4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6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Clarify ZVUs for spacesuit mounted IMUs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11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off with this explicitly (add bullet point):  Mention how designing a better fitting boot requires a thorough understanding of foot shape. Achieve good resolution limited by current efforts, need to motivate the gap in spacesuit boot design (link to terrestrial boot </a:t>
            </a:r>
            <a:r>
              <a:rPr lang="en-US" dirty="0" err="1"/>
              <a:t>definciens</a:t>
            </a:r>
            <a:r>
              <a:rPr lang="en-US" dirty="0"/>
              <a:t> like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1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D9EC-FCAB-4884-9775-4126189C16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77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the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D9EC-FCAB-4884-9775-4126189C16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30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order of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A5FD3-0F9C-4CCF-9A5E-12F0B89E91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6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cross-correlated predictors removed</a:t>
            </a:r>
          </a:p>
          <a:p>
            <a:pPr lvl="1"/>
            <a:r>
              <a:rPr lang="en-US" dirty="0"/>
              <a:t>Arch-length</a:t>
            </a:r>
          </a:p>
          <a:p>
            <a:pPr lvl="1"/>
            <a:r>
              <a:rPr lang="en-US" dirty="0"/>
              <a:t>Body mass index</a:t>
            </a:r>
          </a:p>
          <a:p>
            <a:pPr lvl="1"/>
            <a:r>
              <a:rPr lang="en-US" dirty="0"/>
              <a:t>height</a:t>
            </a:r>
          </a:p>
          <a:p>
            <a:r>
              <a:rPr lang="en-US" dirty="0"/>
              <a:t>Mention that these are distributions, show how similar they 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4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1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 the different bullet points to diagram</a:t>
            </a:r>
          </a:p>
          <a:p>
            <a:r>
              <a:rPr lang="en-US" dirty="0"/>
              <a:t>Make sure to go over the different boot parts, break it down for the audience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2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Verbally say what the requirements lack in NASA (</a:t>
            </a:r>
            <a:r>
              <a:rPr lang="en-US" dirty="0" err="1"/>
              <a:t>MTp</a:t>
            </a:r>
            <a:r>
              <a:rPr lang="en-US" dirty="0"/>
              <a:t> joint, other ankle mobility)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40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1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future of crewed space exploration is planetary.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19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04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8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64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</a:t>
            </a:r>
            <a:r>
              <a:rPr lang="en-US" dirty="0" err="1"/>
              <a:t>corlett</a:t>
            </a:r>
            <a:r>
              <a:rPr lang="en-US" dirty="0"/>
              <a:t>-bishop on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58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talk in detail about Heel rise difference and FSR value at heel-rise, summarize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36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02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01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blue-yellow-green scheme to show progress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09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Retitle to </a:t>
            </a:r>
            <a:r>
              <a:rPr lang="en-US" dirty="0" err="1"/>
              <a:t>confrerence</a:t>
            </a:r>
            <a:r>
              <a:rPr lang="en-US" dirty="0"/>
              <a:t> presentations</a:t>
            </a:r>
          </a:p>
          <a:p>
            <a:r>
              <a:rPr lang="en-US" dirty="0"/>
              <a:t>Add ICES conference poster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81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6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 of text on slides</a:t>
            </a:r>
          </a:p>
          <a:p>
            <a:r>
              <a:rPr lang="en-US" dirty="0"/>
              <a:t>Cut down text </a:t>
            </a:r>
          </a:p>
          <a:p>
            <a:r>
              <a:rPr lang="en-US" dirty="0"/>
              <a:t>Ex: last bullet point, only thing important is 78 hours and 1.8km</a:t>
            </a:r>
          </a:p>
          <a:p>
            <a:r>
              <a:rPr lang="en-US" dirty="0"/>
              <a:t>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4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Mixing fatigue and injury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0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Stiff, pressurized structure</a:t>
            </a:r>
          </a:p>
          <a:p>
            <a:pPr lvl="1"/>
            <a:r>
              <a:rPr lang="en-US" dirty="0"/>
              <a:t>Need to overcome pressure forces to bend suit joints</a:t>
            </a:r>
          </a:p>
          <a:p>
            <a:r>
              <a:rPr lang="en-US" dirty="0"/>
              <a:t>Poor indexing: </a:t>
            </a:r>
          </a:p>
          <a:p>
            <a:pPr lvl="1"/>
            <a:r>
              <a:rPr lang="en-US" dirty="0"/>
              <a:t>Misaligned joint centers between operator and spacesuit</a:t>
            </a:r>
          </a:p>
          <a:p>
            <a:r>
              <a:rPr lang="en-US" dirty="0"/>
              <a:t>Poor sizing</a:t>
            </a:r>
          </a:p>
          <a:p>
            <a:pPr lvl="1"/>
            <a:r>
              <a:rPr lang="en-US" dirty="0"/>
              <a:t>Gaps leading to excessive contact</a:t>
            </a:r>
          </a:p>
          <a:p>
            <a:pPr lvl="1"/>
            <a:r>
              <a:rPr lang="en-US" dirty="0"/>
              <a:t>Limit mobility when undersized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02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 of text /duplication on this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 bullet: just increases metabolic cost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Tie second bullet into first</a:t>
            </a:r>
          </a:p>
          <a:p>
            <a:pPr marL="171450" indent="-171450">
              <a:buFontTx/>
              <a:buChar char="-"/>
            </a:pPr>
            <a:r>
              <a:rPr lang="en-US" dirty="0"/>
              <a:t>Don’t need stride and step length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Third bullet: just inhibited mobility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the hardware produced during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EMUprogram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actual anthropometric range that could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adequatelyfit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EMU ranged from a 40th percentile female to a95th percentile male. The appropriate suit component sizing for each crewmember was based on the linear and circum-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ferential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measurements of body shapes, including stature, inter-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scye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breadth, bi-deltoid breadth, vertical trunk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diameter,and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critical dimensions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Sizing rings and tension straps to adjust length</a:t>
            </a:r>
          </a:p>
          <a:p>
            <a:pPr lvl="1"/>
            <a:r>
              <a:rPr lang="en-US" dirty="0"/>
              <a:t>Pads for additional comfort and indexing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What measurement to use for percentiles?</a:t>
            </a:r>
          </a:p>
          <a:p>
            <a:pPr lvl="1"/>
            <a:r>
              <a:rPr lang="en-US" dirty="0"/>
              <a:t>EMU actual accommodation: 40</a:t>
            </a:r>
            <a:r>
              <a:rPr lang="en-US" baseline="30000" dirty="0"/>
              <a:t>th </a:t>
            </a:r>
            <a:r>
              <a:rPr lang="en-US" dirty="0"/>
              <a:t>female-95</a:t>
            </a:r>
            <a:r>
              <a:rPr lang="en-US" baseline="30000" dirty="0"/>
              <a:t>th</a:t>
            </a:r>
            <a:r>
              <a:rPr lang="en-US" dirty="0"/>
              <a:t> percentile male</a:t>
            </a:r>
            <a:r>
              <a:rPr lang="en-US" baseline="30000" dirty="0"/>
              <a:t>2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-last bullet: make into an equation or split up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-feedback: circular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about fit vs. size 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rather than a paragraph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5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if I have time to explain all the figures, maybe just stick to bottom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015-0E23-4826-9BE2-2A1527A9B2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88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44281"/>
            <a:ext cx="12201525" cy="613719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26" y="-1"/>
            <a:ext cx="2212577" cy="2295549"/>
          </a:xfrm>
          <a:prstGeom prst="rect">
            <a:avLst/>
          </a:prstGeom>
        </p:spPr>
      </p:pic>
      <p:pic>
        <p:nvPicPr>
          <p:cNvPr id="5" name="Picture 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57D87EF-07D5-4D7F-BECF-E2B01DD0BB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95548"/>
            <a:ext cx="2212577" cy="22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8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11E01-747A-4342-8F42-F25F3DC7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DF7FB-DB58-482D-AC50-7AA1309FD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35BEA-D5BD-41FE-BAFD-712D3D51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1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20972-5464-452E-B25F-C6AB0638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3CE44E-95CF-435B-8F67-29142A75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E1DB7-8793-477B-8DD8-DD714E38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83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52518"/>
            <a:ext cx="12201525" cy="605482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26" y="-1"/>
            <a:ext cx="2212577" cy="229554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60500D1-15DD-4DCF-B97C-5F1C8E708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0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78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13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7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40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5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4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B1C75-EBE4-4904-9D9B-D1BF4AA8B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F6FAEE-95D0-4144-9353-2F6C1ABD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D51F9-B21A-426E-8F40-984DA72F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6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3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0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52518"/>
            <a:ext cx="12201525" cy="605482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41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43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49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91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33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6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93EB571-0BAD-41A3-BABB-1F1542C4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483DCC9-FD7E-4665-A87F-9E71E17D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DF3481-D02B-4824-BB6E-F817211F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973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986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671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808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61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912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3635" y="2295548"/>
            <a:ext cx="8312728" cy="1655762"/>
          </a:xfrm>
        </p:spPr>
        <p:txBody>
          <a:bodyPr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3636" y="125002"/>
            <a:ext cx="8312727" cy="2170546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0BD7-4284-49C7-91FD-D7747F6C35FA}"/>
              </a:ext>
            </a:extLst>
          </p:cNvPr>
          <p:cNvSpPr/>
          <p:nvPr/>
        </p:nvSpPr>
        <p:spPr>
          <a:xfrm>
            <a:off x="-9526" y="6252518"/>
            <a:ext cx="12201525" cy="605482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83D38E-559A-474B-B081-3F192114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535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35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650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8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182262-2455-4104-998E-23E4FCA2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AB0AD0-2DD1-4710-A5E3-3502C754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53909C-19EC-43B9-AB4E-C71C641D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4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30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160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13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830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570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559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83D38E-559A-474B-B081-3F192114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600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633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689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D03216-DE47-4DF2-B90B-7FF2F799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EC1FA44-DA2D-4807-88A4-EA8F2AB1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DDB2687-65E9-4564-941E-3A2B6146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477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45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99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27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148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284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725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01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700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"/>
            <a:ext cx="2212576" cy="229554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83D38E-559A-474B-B081-3F192114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962" y="2295547"/>
            <a:ext cx="2233448" cy="21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689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1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BD20D7-1AA3-4CD8-8B3E-19B1A0113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5092F8-C1B1-4998-8544-C08FAD53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F7B715-646E-4BE3-A6B6-0772C087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40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857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67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992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07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68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50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31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928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459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710CB-3D50-47EA-B7D4-24E37C8A5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F121A-3D30-4F24-B7BB-63A2E8C3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143D9-CF7D-4C4C-B486-513931ED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04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"/>
            <a:ext cx="2212576" cy="2295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581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151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870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27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78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81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15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359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18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5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F361C2C-6492-4BFD-B05A-A811BF48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64E0F08-C6E9-481F-87A0-91BAED35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EE5B5C-EAA3-47BD-91C2-6D007D64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27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733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82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9591" y="2295548"/>
            <a:ext cx="876506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90" y="125002"/>
            <a:ext cx="8765060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C83A-4603-43B6-B489-E31D9A94A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"/>
            <a:ext cx="2212577" cy="2295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35DCB-712E-4AE1-A623-3AE11322EB57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476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265D8-3640-4542-9B7F-35EAC962D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84" y="2344976"/>
            <a:ext cx="831272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F2147-54EB-4ACC-B309-635EC133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5" y="174430"/>
            <a:ext cx="8312727" cy="2170546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534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D970-0153-4178-B888-A2A5128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57E2-1051-41EE-8A0D-86398A98D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525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5943-18B2-43E1-89D4-501F7E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C217-CAA9-4E19-8561-90E2F322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F276-335D-4768-816E-2251701D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76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5B64-A052-46D8-9A3F-81562056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4E5E8-3D96-4846-9C77-34C89659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C6AD-C7EC-442D-B0D9-B6C2DDD0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4E4C-CB58-45FA-9969-EE03024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5226-3B17-4A86-93D4-5E2A37A3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42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BE4-E87D-4923-86F8-EBAC4BE8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37C-DCFA-44AF-86B4-071C1CCA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D3848-85DC-49E3-8025-9918E435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21939"/>
            <a:ext cx="5181600" cy="535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8B28-2AF7-41E9-8E68-4DBBFC80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BDD18-3047-42B9-8721-10FD7EDD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E9CB-20F0-4A1F-A420-F2A5A56D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005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1A81-99CD-445A-AA5B-E4D9D258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A962-0FA2-4794-9805-6368587F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524C7-7AC5-4439-A15D-463A05CD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CFD4B-84B8-4BF0-9D0F-EB5067020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54BBA-4DA7-47E2-A596-AA9E5FB43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DCEA2-3AE8-4C20-BE39-044C858C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EAAFD-EB64-4E3E-9A25-513BF9D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EBA4F-8210-43C5-8B68-082628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075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EA4A-93E7-4290-8105-D6D74739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97454-A1DF-4E8C-B98B-F2EADDE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8138-A28C-4175-BBB7-414A4A59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066AE-01CD-4BB5-972F-1CC78CE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888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AA662-C87E-4305-8FEB-4A6DBD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0F164-5F8A-44CE-9230-D74D53A7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3C385-6894-4CD4-AFFF-55CDD23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7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046FB11-5395-49D0-B7EB-4BE0DD64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A48ACD-3107-4956-9DFF-A7401961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83AD723-4C43-4801-B2CF-2DF7E52F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66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3E9-C13E-4817-91F5-453DA80F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D637-5730-4402-9F23-D6950DA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FAA-2B20-4950-8E8B-6343956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54E6E-8B7B-41FA-A1F5-DEDC2BBB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6FDE-43A8-4AF0-8C22-C16D9924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1675-A778-4BFF-BACE-00E369E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18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BA3-E893-465A-9CF0-834F36F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A0239-D6DB-4704-948D-BD5E8A845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43B8A-ADCC-43FF-840C-B8EDDD9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7853-873E-4C6F-9EF4-335D5CB0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7FF41-1A9F-44E3-BE2B-55333CF6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85063-53AE-4902-99D4-197AAEA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604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23E8-0EC2-48F1-BF6B-4DB79210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FC6-6E4F-44C4-A76E-44E69D97D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FDCC-05D8-416A-9FC3-981E7D1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4BD5-A76D-4F99-8D22-58CC2BC5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7735-5365-4D45-A2E1-27DB3BAE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49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C7FBA-1F88-4254-8E89-0080895B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E73D-C7C5-470F-AF6A-146E0863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6D36-8716-4608-B27D-8784B92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BC61-65AC-4AFD-9081-5501BF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Motivation | Background | Overview | Aim 1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1D13A-9A4A-408B-A30D-21FA3E0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D427E6-CF4A-4ED8-8883-15249138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3176" y="6245065"/>
            <a:ext cx="12192001" cy="619285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6" y="6245065"/>
            <a:ext cx="596901" cy="619285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ABDA534-039F-4D6C-B818-FD05286BD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Mar 30 2022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3792DD-BE7B-4EBA-A7F6-F05AEFC8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852B83BF-056A-4342-AAF0-9FABA5DBF156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9B891C58-B783-41BC-A4AC-BC64095C8CB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8272" y="6275727"/>
            <a:ext cx="555059" cy="5579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3763-096E-4043-9A30-BF672FBA4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5437" y="6356348"/>
            <a:ext cx="6454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5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1" y="6252518"/>
            <a:ext cx="12192001" cy="619285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03126-8BC9-4E72-B9FD-F5EC5DB63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A75EB-1D69-4A0A-A696-EAD2264C5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50830-8178-4F64-A2CB-0A4A0BCF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6" y="6245065"/>
            <a:ext cx="596901" cy="619285"/>
          </a:xfrm>
          <a:prstGeom prst="rect">
            <a:avLst/>
          </a:prstGeom>
        </p:spPr>
      </p:pic>
      <p:pic>
        <p:nvPicPr>
          <p:cNvPr id="9" name="Picture 4" descr="Image result for nasa logo transparent">
            <a:extLst>
              <a:ext uri="{FF2B5EF4-FFF2-40B4-BE49-F238E27FC236}">
                <a16:creationId xmlns:a16="http://schemas.microsoft.com/office/drawing/2014/main" id="{134A445B-2F61-483C-914F-B4D46CCF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1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+mj-lt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1" y="6252518"/>
            <a:ext cx="12192001" cy="619284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89" y="6245065"/>
            <a:ext cx="596901" cy="619284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7539BC-9C1B-454F-9892-9F3660D32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927970-3DD9-462E-ADAD-EC4CC135A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4D8921E-99FF-43D7-ABA5-E0E562C65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DAB31-C5DA-4DFC-9182-5665FBECDB6C}"/>
              </a:ext>
            </a:extLst>
          </p:cNvPr>
          <p:cNvSpPr/>
          <p:nvPr/>
        </p:nvSpPr>
        <p:spPr>
          <a:xfrm>
            <a:off x="-1" y="6252518"/>
            <a:ext cx="12192001" cy="619284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89" y="6245065"/>
            <a:ext cx="596901" cy="619284"/>
          </a:xfrm>
          <a:prstGeom prst="rect">
            <a:avLst/>
          </a:prstGeom>
        </p:spPr>
      </p:pic>
      <p:pic>
        <p:nvPicPr>
          <p:cNvPr id="1028" name="Picture 4" descr="Image result for nasa logo transparent">
            <a:extLst>
              <a:ext uri="{FF2B5EF4-FFF2-40B4-BE49-F238E27FC236}">
                <a16:creationId xmlns:a16="http://schemas.microsoft.com/office/drawing/2014/main" id="{28E7CA5B-C81E-4CBA-AEB5-65CF36A3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6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7916" y="17535"/>
            <a:ext cx="664926" cy="689860"/>
          </a:xfrm>
          <a:prstGeom prst="rect">
            <a:avLst/>
          </a:prstGeom>
        </p:spPr>
      </p:pic>
      <p:pic>
        <p:nvPicPr>
          <p:cNvPr id="1028" name="Picture 4" descr="Image result for nasa logo transparent">
            <a:extLst>
              <a:ext uri="{FF2B5EF4-FFF2-40B4-BE49-F238E27FC236}">
                <a16:creationId xmlns:a16="http://schemas.microsoft.com/office/drawing/2014/main" id="{28E7CA5B-C81E-4CBA-AEB5-65CF36A3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6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7916" y="17535"/>
            <a:ext cx="664925" cy="689860"/>
          </a:xfrm>
          <a:prstGeom prst="rect">
            <a:avLst/>
          </a:prstGeom>
        </p:spPr>
      </p:pic>
      <p:pic>
        <p:nvPicPr>
          <p:cNvPr id="1028" name="Picture 4" descr="Image result for nasa logo transparent">
            <a:extLst>
              <a:ext uri="{FF2B5EF4-FFF2-40B4-BE49-F238E27FC236}">
                <a16:creationId xmlns:a16="http://schemas.microsoft.com/office/drawing/2014/main" id="{28E7CA5B-C81E-4CBA-AEB5-65CF36A3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0058" y="6245065"/>
            <a:ext cx="1201885" cy="6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2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7916" y="17535"/>
            <a:ext cx="664925" cy="689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507836-A04B-445D-87D7-F291CCCC810F}"/>
              </a:ext>
            </a:extLst>
          </p:cNvPr>
          <p:cNvSpPr/>
          <p:nvPr/>
        </p:nvSpPr>
        <p:spPr>
          <a:xfrm rot="5400000">
            <a:off x="8401378" y="3062525"/>
            <a:ext cx="6858002" cy="7329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77CE8-752F-403D-B787-887B7FF5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78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3BD8-E4F4-4C2A-ACE3-F02F63B0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A0EC5-3EBA-4695-AD14-7F4DC700550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7916" y="17535"/>
            <a:ext cx="664926" cy="689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E44A713-E2C3-4406-8760-F0C54267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354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319F3E-0D22-45D1-8366-ABFD63739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3980" y="6356348"/>
            <a:ext cx="4504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3FD6D7-D438-4DA0-BA37-A41C1602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fld id="{F1D427E6-CF4A-4ED8-8883-15249138C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0" baseline="0">
          <a:solidFill>
            <a:schemeClr val="tx1"/>
          </a:solidFill>
          <a:latin typeface="Helvetica" pitchFamily="2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2.mp4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microsoft.com/office/2007/relationships/media" Target="../media/media4.mp4"/><Relationship Id="rId7" Type="http://schemas.openxmlformats.org/officeDocument/2006/relationships/image" Target="../media/image9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93370-6971-BE41-BB4B-63E38473C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2295548"/>
            <a:ext cx="9490363" cy="1655762"/>
          </a:xfrm>
        </p:spPr>
        <p:txBody>
          <a:bodyPr/>
          <a:lstStyle/>
          <a:p>
            <a:r>
              <a:rPr lang="en-US" dirty="0"/>
              <a:t>Abhishektha (</a:t>
            </a:r>
            <a:r>
              <a:rPr lang="en-US" dirty="0" err="1"/>
              <a:t>Abhi</a:t>
            </a:r>
            <a:r>
              <a:rPr lang="en-US" dirty="0"/>
              <a:t>) Boppana | PhD Thesis Defense</a:t>
            </a:r>
          </a:p>
          <a:p>
            <a:r>
              <a:rPr lang="en-US" dirty="0"/>
              <a:t>Mar 30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60D7-C670-354A-A2E6-B425703F2F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Dynamic Foot Shape Models to Improve Spacesuit Boot Fit</a:t>
            </a:r>
          </a:p>
        </p:txBody>
      </p:sp>
    </p:spTree>
    <p:extLst>
      <p:ext uri="{BB962C8B-B14F-4D97-AF65-F5344CB8AC3E}">
        <p14:creationId xmlns:p14="http://schemas.microsoft.com/office/powerpoint/2010/main" val="131505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A5F676-F1AD-1A40-AAB6-94EE3832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Stiff, Pressurized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DC37CF-F952-0340-B435-8FCBCA482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573021"/>
          </a:xfrm>
        </p:spPr>
        <p:txBody>
          <a:bodyPr>
            <a:normAutofit/>
          </a:bodyPr>
          <a:lstStyle/>
          <a:p>
            <a:r>
              <a:rPr lang="en-US" dirty="0"/>
              <a:t>Bending pressurized cylinder reduces volume at joint, hence requiring additional force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Constant volume joints reduce force needed</a:t>
            </a:r>
          </a:p>
          <a:p>
            <a:r>
              <a:rPr lang="en-US" dirty="0"/>
              <a:t>Examples include</a:t>
            </a:r>
            <a:r>
              <a:rPr lang="en-US" baseline="30000" dirty="0"/>
              <a:t>2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Convolutes</a:t>
            </a:r>
          </a:p>
          <a:p>
            <a:pPr lvl="1"/>
            <a:r>
              <a:rPr lang="en-US" dirty="0"/>
              <a:t>Bellows</a:t>
            </a:r>
          </a:p>
          <a:p>
            <a:pPr lvl="1"/>
            <a:r>
              <a:rPr lang="en-US" dirty="0"/>
              <a:t>Hard Joints</a:t>
            </a:r>
          </a:p>
          <a:p>
            <a:endParaRPr lang="en-US" baseline="30000" dirty="0"/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AAD1A-E5F7-3049-9719-C917B8A9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631EC-78C1-5A45-906B-459AA098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F300B-397B-924F-A13E-63E8E71B94FA}"/>
              </a:ext>
            </a:extLst>
          </p:cNvPr>
          <p:cNvSpPr txBox="1"/>
          <p:nvPr/>
        </p:nvSpPr>
        <p:spPr>
          <a:xfrm>
            <a:off x="873124" y="5599164"/>
            <a:ext cx="10439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Newman, D., and Barratt, M., “Life Support and Performance Issues for Extravehicular Activity (EVA),” </a:t>
            </a:r>
            <a:r>
              <a:rPr lang="en-US" sz="1050" i="1" dirty="0"/>
              <a:t>Fundamentals of Space Life Sciences</a:t>
            </a:r>
            <a:r>
              <a:rPr lang="en-US" sz="1050" dirty="0"/>
              <a:t>, edited by S. Churchill, Krieger Publishing Co., Malabar, FL, 1997, pp. 1–61.</a:t>
            </a:r>
          </a:p>
          <a:p>
            <a:r>
              <a:rPr lang="en-US" sz="1050" baseline="30000" dirty="0"/>
              <a:t>2</a:t>
            </a:r>
            <a:r>
              <a:rPr lang="en-US" sz="1050" dirty="0"/>
              <a:t>Harris, G. L., </a:t>
            </a:r>
            <a:r>
              <a:rPr lang="en-US" sz="1050" i="1" dirty="0"/>
              <a:t>The Origins and Technology of the Advanced Extravehicular Space Suit</a:t>
            </a:r>
            <a:r>
              <a:rPr lang="en-US" sz="1050" dirty="0"/>
              <a:t>, American Astronautical Society, San Diego, CA, 2001.</a:t>
            </a:r>
          </a:p>
        </p:txBody>
      </p:sp>
      <p:pic>
        <p:nvPicPr>
          <p:cNvPr id="5" name="Picture 2" descr="The evolution of U.S. spacesuits from Mercury to today - SpaceFlight Insider">
            <a:extLst>
              <a:ext uri="{FF2B5EF4-FFF2-40B4-BE49-F238E27FC236}">
                <a16:creationId xmlns:a16="http://schemas.microsoft.com/office/drawing/2014/main" id="{E41C061D-BE33-470D-9F47-D247639F1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97879" y="837657"/>
            <a:ext cx="2133599" cy="262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6ADDC-B8D9-459D-A842-408D658B592C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0364">
            <a:off x="7835286" y="1192224"/>
            <a:ext cx="3714707" cy="38322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397CD2-AE6A-41BA-BC16-1BD0D4C503C6}"/>
              </a:ext>
            </a:extLst>
          </p:cNvPr>
          <p:cNvSpPr txBox="1"/>
          <p:nvPr/>
        </p:nvSpPr>
        <p:spPr>
          <a:xfrm>
            <a:off x="5897879" y="4413504"/>
            <a:ext cx="545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Left: Hard joint on MK III spacesuit</a:t>
            </a:r>
          </a:p>
          <a:p>
            <a:r>
              <a:rPr lang="en-US" i="1" dirty="0"/>
              <a:t>Right: Convoluted ankle joint on spacesuit boot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9EA4E4C-A85A-4D27-8A4B-1FEF7B75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</a:t>
            </a:r>
            <a:r>
              <a:rPr lang="en-US" dirty="0">
                <a:solidFill>
                  <a:schemeClr val="bg1"/>
                </a:solidFill>
              </a:rPr>
              <a:t>Background</a:t>
            </a:r>
            <a:r>
              <a:rPr lang="en-US" dirty="0"/>
              <a:t>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35702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C5AA-12CD-4A44-BE07-34D087E2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Suited Effects on Ambulation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B974-66B0-594A-BA68-821053901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326781"/>
          </a:xfrm>
        </p:spPr>
        <p:txBody>
          <a:bodyPr>
            <a:normAutofit/>
          </a:bodyPr>
          <a:lstStyle/>
          <a:p>
            <a:r>
              <a:rPr lang="en-US" dirty="0"/>
              <a:t>Increased metabolic cost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Not fully explained by suit pressure and suit 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Potential factors: fit, biomechanics of suit, stability</a:t>
            </a:r>
          </a:p>
          <a:p>
            <a:r>
              <a:rPr lang="en-US" dirty="0"/>
              <a:t>Inhibited mobility compared to unsuited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Reduced toe and heel clearance</a:t>
            </a:r>
          </a:p>
          <a:p>
            <a:pPr lvl="1"/>
            <a:r>
              <a:rPr lang="en-US" dirty="0"/>
              <a:t>Decreased speed and step length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6375F-DE8F-B043-A319-1F5D3393B8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C400B-AB8B-1D4C-A328-2AEFCA4C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A5AD8-A9DA-C441-8FD1-29F12F023DEA}"/>
              </a:ext>
            </a:extLst>
          </p:cNvPr>
          <p:cNvSpPr txBox="1"/>
          <p:nvPr/>
        </p:nvSpPr>
        <p:spPr>
          <a:xfrm>
            <a:off x="876299" y="5148720"/>
            <a:ext cx="10439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Norcross, J. R., Lee, L. R., </a:t>
            </a:r>
            <a:r>
              <a:rPr lang="en-US" sz="1050" dirty="0" err="1"/>
              <a:t>Clowers</a:t>
            </a:r>
            <a:r>
              <a:rPr lang="en-US" sz="1050" dirty="0"/>
              <a:t>, K. G., </a:t>
            </a:r>
            <a:r>
              <a:rPr lang="en-US" sz="1050" dirty="0" err="1"/>
              <a:t>Morency</a:t>
            </a:r>
            <a:r>
              <a:rPr lang="en-US" sz="1050" dirty="0"/>
              <a:t>, R. M., </a:t>
            </a:r>
            <a:r>
              <a:rPr lang="en-US" sz="1050" dirty="0" err="1"/>
              <a:t>Desantis</a:t>
            </a:r>
            <a:r>
              <a:rPr lang="en-US" sz="1050" dirty="0"/>
              <a:t>, L., DeWitt, J. K., Jones, J. A., Voss, J. R., and </a:t>
            </a:r>
            <a:r>
              <a:rPr lang="en-US" sz="1050" dirty="0" err="1"/>
              <a:t>Gernhardt</a:t>
            </a:r>
            <a:r>
              <a:rPr lang="en-US" sz="1050" dirty="0"/>
              <a:t>, M. L., “Feasibility of Performing a Suited 10-Km Ambulation on the Moon - Final Report of the EVA </a:t>
            </a:r>
            <a:r>
              <a:rPr lang="en-US" sz="1050" dirty="0" err="1"/>
              <a:t>Walkback</a:t>
            </a:r>
            <a:r>
              <a:rPr lang="en-US" sz="1050" dirty="0"/>
              <a:t> Test (EWT),” NASA/TP-2009-214796, NASA Johnson Space Center, Houston, TX, 2009.</a:t>
            </a:r>
          </a:p>
          <a:p>
            <a:r>
              <a:rPr lang="en-US" sz="1050" baseline="30000" dirty="0"/>
              <a:t>2</a:t>
            </a:r>
            <a:r>
              <a:rPr lang="en-US" sz="1050" dirty="0"/>
              <a:t>Norcross, J., </a:t>
            </a:r>
            <a:r>
              <a:rPr lang="en-US" sz="1050" dirty="0" err="1"/>
              <a:t>Clowers</a:t>
            </a:r>
            <a:r>
              <a:rPr lang="en-US" sz="1050" dirty="0"/>
              <a:t>, K., Clark, T., Harvill, L., </a:t>
            </a:r>
            <a:r>
              <a:rPr lang="en-US" sz="1050" dirty="0" err="1"/>
              <a:t>Morency</a:t>
            </a:r>
            <a:r>
              <a:rPr lang="en-US" sz="1050" dirty="0"/>
              <a:t>, R. M., Stroud, L. C., Vos, J. R., and </a:t>
            </a:r>
            <a:r>
              <a:rPr lang="en-US" sz="1050" dirty="0" err="1"/>
              <a:t>Gernhardt</a:t>
            </a:r>
            <a:r>
              <a:rPr lang="en-US" sz="1050" dirty="0"/>
              <a:t>, M. L., “Metabolic Costs and Biomechanics of Level Ambulation in a Planetary Suit,” NASA/TP-2010-216115, NASA Johnson Space Center, Houston, TX, 2010.</a:t>
            </a:r>
          </a:p>
          <a:p>
            <a:r>
              <a:rPr lang="en-US" sz="1050" baseline="30000" dirty="0"/>
              <a:t>3</a:t>
            </a:r>
            <a:r>
              <a:rPr lang="en-US" sz="1050" dirty="0"/>
              <a:t>Cullinane, C. R., Rhodes, R. A., and Stirling, L. A., “Mobility and Agility during Locomotion in the Mark III Space Suit,” </a:t>
            </a:r>
            <a:r>
              <a:rPr lang="en-US" sz="1050" i="1" dirty="0"/>
              <a:t>Aerospace Medicine and Human Performance</a:t>
            </a:r>
            <a:r>
              <a:rPr lang="en-US" sz="1050" dirty="0"/>
              <a:t>, Vol. 88, No. 6, 2017, pp. 589–596</a:t>
            </a:r>
            <a:endParaRPr lang="en-US" sz="1050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6466A3-726D-4896-ABC3-5AC93FC3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1299" y="655639"/>
            <a:ext cx="3506398" cy="4193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D20277-A7E6-4044-A4BD-DB07DCC1A803}"/>
              </a:ext>
            </a:extLst>
          </p:cNvPr>
          <p:cNvSpPr txBox="1"/>
          <p:nvPr/>
        </p:nvSpPr>
        <p:spPr>
          <a:xfrm>
            <a:off x="6356538" y="4849030"/>
            <a:ext cx="5455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Suited ambulation test in the MK III spacesuit</a:t>
            </a:r>
            <a:r>
              <a:rPr lang="en-US" sz="1400" i="1" baseline="30000" dirty="0"/>
              <a:t>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7F1861D-3763-4ABB-AB58-216FE34E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</a:t>
            </a:r>
            <a:r>
              <a:rPr lang="en-US" dirty="0">
                <a:solidFill>
                  <a:schemeClr val="bg1"/>
                </a:solidFill>
              </a:rPr>
              <a:t>Background</a:t>
            </a:r>
            <a:r>
              <a:rPr lang="en-US" dirty="0"/>
              <a:t>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5383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8281-AECA-FD42-A453-3646043B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Spacesuit Fit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F6D7-339F-8046-809D-F6E9B646F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Apollo EVA suits custom tailored</a:t>
            </a:r>
            <a:r>
              <a:rPr lang="en-US" baseline="30000" dirty="0"/>
              <a:t>1</a:t>
            </a:r>
          </a:p>
          <a:p>
            <a:r>
              <a:rPr lang="en-US" dirty="0"/>
              <a:t>Current suits must be fit with variously sized components</a:t>
            </a:r>
            <a:r>
              <a:rPr lang="en-US" baseline="30000" dirty="0"/>
              <a:t>1</a:t>
            </a:r>
          </a:p>
          <a:p>
            <a:r>
              <a:rPr lang="en-US" dirty="0"/>
              <a:t>Goal: design for 5</a:t>
            </a:r>
            <a:r>
              <a:rPr lang="en-US" baseline="30000" dirty="0"/>
              <a:t>th</a:t>
            </a:r>
            <a:r>
              <a:rPr lang="en-US" dirty="0"/>
              <a:t> percentile female-95</a:t>
            </a:r>
            <a:r>
              <a:rPr lang="en-US" baseline="30000" dirty="0"/>
              <a:t>th</a:t>
            </a:r>
            <a:r>
              <a:rPr lang="en-US" dirty="0"/>
              <a:t> percentile male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Baseline suit fit derived from operator’s linear anthropometry using proprietary suiting algorithms, then operator feedback used to optimize suit fit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3CCD6-8EF3-104D-8D35-40DA2C45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FFD66-7C5E-F145-9CE0-42701BF7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E61E-A03F-6749-AAE0-94473D11C76C}"/>
              </a:ext>
            </a:extLst>
          </p:cNvPr>
          <p:cNvSpPr txBox="1"/>
          <p:nvPr/>
        </p:nvSpPr>
        <p:spPr>
          <a:xfrm>
            <a:off x="873124" y="5646821"/>
            <a:ext cx="10439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Harris, G. L., </a:t>
            </a:r>
            <a:r>
              <a:rPr lang="en-US" sz="1050" i="1" dirty="0"/>
              <a:t>The Origins and Technology of the Advanced Extravehicular Space Suit</a:t>
            </a:r>
            <a:r>
              <a:rPr lang="en-US" sz="1050" dirty="0"/>
              <a:t>, American Astronautical Society, San Diego, CA, 2001.</a:t>
            </a:r>
          </a:p>
          <a:p>
            <a:r>
              <a:rPr lang="en-US" sz="1050" baseline="30000" dirty="0"/>
              <a:t>2</a:t>
            </a:r>
            <a:r>
              <a:rPr lang="en-US" sz="1050" dirty="0"/>
              <a:t>Kim, K. H., Young, K., Benson, E., Jarvis, S., Vu, L., Hernandez, Y., and </a:t>
            </a:r>
            <a:r>
              <a:rPr lang="en-US" sz="1050" dirty="0" err="1"/>
              <a:t>Rajulu</a:t>
            </a:r>
            <a:r>
              <a:rPr lang="en-US" sz="1050" dirty="0"/>
              <a:t>, S., “Human Modeling Tools for Spacesuit and Hardware Design and Assessment,” </a:t>
            </a:r>
            <a:r>
              <a:rPr lang="en-US" sz="1050" i="1" dirty="0"/>
              <a:t>DHM and </a:t>
            </a:r>
            <a:r>
              <a:rPr lang="en-US" sz="1050" i="1" dirty="0" err="1"/>
              <a:t>Posturography</a:t>
            </a:r>
            <a:r>
              <a:rPr lang="en-US" sz="1050" dirty="0"/>
              <a:t>, edited by S. </a:t>
            </a:r>
            <a:r>
              <a:rPr lang="en-US" sz="1050" dirty="0" err="1"/>
              <a:t>Scataglini</a:t>
            </a:r>
            <a:r>
              <a:rPr lang="en-US" sz="1050" dirty="0"/>
              <a:t> and P. Gunther, Academic Press, 2019, pp. 613–625.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8BBC0A-8D55-4178-B0F2-16714808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</a:t>
            </a:r>
            <a:r>
              <a:rPr lang="en-US" dirty="0">
                <a:solidFill>
                  <a:schemeClr val="bg1"/>
                </a:solidFill>
              </a:rPr>
              <a:t>Background</a:t>
            </a:r>
            <a:r>
              <a:rPr lang="en-US" dirty="0"/>
              <a:t>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385803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0A9A-4B1A-3C45-A0B2-02544E64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Body-Shape Models for Spacesuits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2A264-413C-B648-9295-428535B43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059679" cy="4360368"/>
          </a:xfrm>
        </p:spPr>
        <p:txBody>
          <a:bodyPr>
            <a:normAutofit fontScale="92500"/>
          </a:bodyPr>
          <a:lstStyle/>
          <a:p>
            <a:r>
              <a:rPr lang="en-US" dirty="0"/>
              <a:t>Linear measurements don’t always represent body shape</a:t>
            </a:r>
          </a:p>
          <a:p>
            <a:r>
              <a:rPr lang="en-US" dirty="0"/>
              <a:t>Manikins overlaid on 3D suit models to check interference</a:t>
            </a:r>
            <a:r>
              <a:rPr lang="en-US" baseline="30000" dirty="0"/>
              <a:t>1</a:t>
            </a:r>
          </a:p>
          <a:p>
            <a:r>
              <a:rPr lang="en-US" dirty="0"/>
              <a:t>Dynamic models to capture shape changes through motion</a:t>
            </a:r>
            <a:r>
              <a:rPr lang="en-US" baseline="30000" dirty="0"/>
              <a:t>1,2</a:t>
            </a:r>
          </a:p>
          <a:p>
            <a:pPr lvl="1"/>
            <a:r>
              <a:rPr lang="en-US" dirty="0"/>
              <a:t>Current efforts only capture low-frequency motions</a:t>
            </a:r>
          </a:p>
          <a:p>
            <a:pPr lvl="1"/>
            <a:r>
              <a:rPr lang="en-US" dirty="0"/>
              <a:t>Limited integration into suit design and fit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C266-179B-E44E-A0CC-6A18A695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4B554-C87B-6C43-9D90-3287A82A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870CE-B72C-1642-93E2-5ABDF8CBBDDD}"/>
              </a:ext>
            </a:extLst>
          </p:cNvPr>
          <p:cNvSpPr txBox="1"/>
          <p:nvPr/>
        </p:nvSpPr>
        <p:spPr>
          <a:xfrm>
            <a:off x="873124" y="5477594"/>
            <a:ext cx="1043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Kim, K. H., Young, K., Benson, E., Jarvis, S., Vu, L., Hernandez, Y., &amp; Rajulu, S. (2019). Human modeling tools for spacesuit and hardware design and assessment. In S. </a:t>
            </a:r>
            <a:r>
              <a:rPr lang="en-US" sz="1050" dirty="0" err="1">
                <a:effectLst/>
              </a:rPr>
              <a:t>Scataglini</a:t>
            </a:r>
            <a:r>
              <a:rPr lang="en-US" sz="1050" dirty="0">
                <a:effectLst/>
              </a:rPr>
              <a:t> &amp; P. Gunther (Eds.), </a:t>
            </a:r>
            <a:r>
              <a:rPr lang="en-US" sz="1050" i="1" dirty="0">
                <a:effectLst/>
              </a:rPr>
              <a:t>DHM and </a:t>
            </a:r>
            <a:r>
              <a:rPr lang="en-US" sz="1050" i="1" dirty="0" err="1">
                <a:effectLst/>
              </a:rPr>
              <a:t>Posturography</a:t>
            </a:r>
            <a:r>
              <a:rPr lang="en-US" sz="1050" dirty="0">
                <a:effectLst/>
              </a:rPr>
              <a:t> (pp. 613–625). Academic Press. </a:t>
            </a:r>
          </a:p>
          <a:p>
            <a:r>
              <a:rPr lang="en-US" sz="1050" baseline="30000" dirty="0"/>
              <a:t>2</a:t>
            </a:r>
            <a:r>
              <a:rPr lang="en-US" sz="1050" dirty="0">
                <a:effectLst/>
              </a:rPr>
              <a:t>Kim, K. H., Young, K. S., Bernal, Y., Boppana, A., Vu, L. Q., Benson, E. A., Jarvis, S., &amp; Rajulu, S. L. (2016). A Parametric Model of Shoulder Articulation for Virtual Assessment of Space Suit Fit. </a:t>
            </a:r>
            <a:r>
              <a:rPr lang="en-US" sz="1050" i="1" dirty="0">
                <a:effectLst/>
              </a:rPr>
              <a:t>Proceedings of the 7th International Conference on 3D Body Scanning Technologies</a:t>
            </a:r>
            <a:r>
              <a:rPr lang="en-US" sz="1050" dirty="0">
                <a:effectLst/>
              </a:rPr>
              <a:t>, 201–207.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31E2D9-4DF3-4767-B02A-985315894E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8882928" y="937839"/>
            <a:ext cx="3069122" cy="36742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45C53B-8914-4C26-B8C8-5E065824E7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202" y="969436"/>
            <a:ext cx="2710726" cy="3611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094AE8-5970-4AA6-82AC-0A701434BF5A}"/>
              </a:ext>
            </a:extLst>
          </p:cNvPr>
          <p:cNvSpPr txBox="1"/>
          <p:nvPr/>
        </p:nvSpPr>
        <p:spPr>
          <a:xfrm>
            <a:off x="6095999" y="4553972"/>
            <a:ext cx="578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Dynamic capture of shoulder shape</a:t>
            </a:r>
            <a:r>
              <a:rPr lang="en-US" sz="1400" i="1" baseline="30000" dirty="0"/>
              <a:t>2</a:t>
            </a:r>
            <a:r>
              <a:rPr lang="en-US" sz="1400" i="1" dirty="0"/>
              <a:t> (top) and testing with hard upper torso (bottom)</a:t>
            </a:r>
            <a:r>
              <a:rPr lang="en-US" sz="1400" i="1" baseline="30000" dirty="0"/>
              <a:t>1,2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0EF43C7-14D3-4343-A8C6-13DFCF37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</a:t>
            </a:r>
            <a:r>
              <a:rPr lang="en-US" dirty="0">
                <a:solidFill>
                  <a:schemeClr val="bg1"/>
                </a:solidFill>
              </a:rPr>
              <a:t>Background</a:t>
            </a:r>
            <a:r>
              <a:rPr lang="en-US" dirty="0"/>
              <a:t>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371937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90C5-BF45-834A-AA46-D6BAA99E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Fit 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B1EC-6FBB-EB4D-B136-B284018F4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40"/>
            <a:ext cx="5181600" cy="4360368"/>
          </a:xfrm>
        </p:spPr>
        <p:txBody>
          <a:bodyPr>
            <a:normAutofit/>
          </a:bodyPr>
          <a:lstStyle/>
          <a:p>
            <a:r>
              <a:rPr lang="en-US" dirty="0"/>
              <a:t>Fit metrics dynamic over gait cycle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Results very subject-specific, no clear trend</a:t>
            </a:r>
          </a:p>
          <a:p>
            <a:r>
              <a:rPr lang="en-US" dirty="0"/>
              <a:t>Lower body fit may need to be focused on foot-boot interface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Subjects reported heel-lift, where heel pops out of boot during heel-off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35DEC-D5D3-D14D-86E5-BBEE8AF9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1B05A-B0C9-2549-BC99-B1624497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131985-1D85-0548-91A9-EB1C1DB1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35" y="673173"/>
            <a:ext cx="2904061" cy="347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868FDF-B9D1-1F4F-BA6E-5D8DFAC3FD71}"/>
              </a:ext>
            </a:extLst>
          </p:cNvPr>
          <p:cNvSpPr txBox="1"/>
          <p:nvPr/>
        </p:nvSpPr>
        <p:spPr>
          <a:xfrm>
            <a:off x="873124" y="5791928"/>
            <a:ext cx="10439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Fineman, R. A., McGrath, T. M., </a:t>
            </a:r>
            <a:r>
              <a:rPr lang="en-US" sz="1050" dirty="0" err="1">
                <a:effectLst/>
              </a:rPr>
              <a:t>Kelty</a:t>
            </a:r>
            <a:r>
              <a:rPr lang="en-US" sz="1050" dirty="0">
                <a:effectLst/>
              </a:rPr>
              <a:t>-Stephen, D. G., Andrew, A. F., &amp; Stirling, L. A. (2018). Objective metrics quantifying fit and performance in spacesuit assemblies. </a:t>
            </a:r>
            <a:r>
              <a:rPr lang="en-US" sz="1050" i="1" dirty="0">
                <a:effectLst/>
              </a:rPr>
              <a:t>Aerospace Medicine and Human Performance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89</a:t>
            </a:r>
            <a:r>
              <a:rPr lang="en-US" sz="1050" dirty="0">
                <a:effectLst/>
              </a:rPr>
              <a:t>(11), 985–995. https://doi.org/10.3357/AMHP.5123.2018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C254F-11A2-4631-9B93-67638309B8FB}"/>
              </a:ext>
            </a:extLst>
          </p:cNvPr>
          <p:cNvSpPr txBox="1"/>
          <p:nvPr/>
        </p:nvSpPr>
        <p:spPr>
          <a:xfrm>
            <a:off x="6531203" y="4099336"/>
            <a:ext cx="2357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Dynamic differences femur angular velocity between the operator and spacesuit during gait</a:t>
            </a:r>
            <a:r>
              <a:rPr lang="en-US" sz="1400" i="1" baseline="30000" dirty="0"/>
              <a:t>1</a:t>
            </a:r>
            <a:r>
              <a:rPr lang="en-US" sz="1400" i="1" dirty="0"/>
              <a:t> </a:t>
            </a:r>
            <a:endParaRPr lang="en-US" sz="1400" i="1" baseline="30000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0106880-038C-4D94-A536-7FC3AD46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</a:t>
            </a:r>
            <a:r>
              <a:rPr lang="en-US" dirty="0">
                <a:solidFill>
                  <a:schemeClr val="bg1"/>
                </a:solidFill>
              </a:rPr>
              <a:t>Background</a:t>
            </a:r>
            <a:r>
              <a:rPr lang="en-US" dirty="0"/>
              <a:t> | Overview | Aim 1 | Aim 2 | Aim 3 | Aim 4 | Summary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3EBB7-C170-48EB-8A00-CD12A6952D8B}"/>
              </a:ext>
            </a:extLst>
          </p:cNvPr>
          <p:cNvSpPr txBox="1"/>
          <p:nvPr/>
        </p:nvSpPr>
        <p:spPr>
          <a:xfrm>
            <a:off x="9320211" y="4152816"/>
            <a:ext cx="2425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Heel-lift during gait, where the foot lifts inside the boot (right) at heel-off, resulting in a gap (shaded)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832419-9D58-436F-8288-DC6B511813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"/>
          <a:stretch/>
        </p:blipFill>
        <p:spPr>
          <a:xfrm>
            <a:off x="10532769" y="709401"/>
            <a:ext cx="1343703" cy="320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76EDC6-482E-4EDE-9058-34066C143F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6"/>
          <a:stretch/>
        </p:blipFill>
        <p:spPr>
          <a:xfrm>
            <a:off x="9320211" y="709401"/>
            <a:ext cx="134370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5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1442-1128-414C-9F3E-B43B15E5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60F9-1D32-4B45-9191-ADE07ADC7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efforts to quantify fit discrepancies</a:t>
            </a:r>
          </a:p>
          <a:p>
            <a:r>
              <a:rPr lang="en-US" dirty="0"/>
              <a:t>Limited knowledge on </a:t>
            </a:r>
            <a:r>
              <a:rPr lang="en-US" b="1" dirty="0"/>
              <a:t>dynamic</a:t>
            </a:r>
            <a:r>
              <a:rPr lang="en-US" dirty="0"/>
              <a:t> body-shape changes due to motion</a:t>
            </a:r>
          </a:p>
          <a:p>
            <a:r>
              <a:rPr lang="en-US" dirty="0"/>
              <a:t>No existing framework for incorporating </a:t>
            </a:r>
            <a:r>
              <a:rPr lang="en-US" b="1" dirty="0"/>
              <a:t>dynamic</a:t>
            </a:r>
            <a:r>
              <a:rPr lang="en-US" dirty="0"/>
              <a:t> body-shape models into the spacesuit design and fit process</a:t>
            </a:r>
          </a:p>
          <a:p>
            <a:r>
              <a:rPr lang="en-US" dirty="0"/>
              <a:t>No studies to quantify the effect of using </a:t>
            </a:r>
            <a:r>
              <a:rPr lang="en-US" b="1" dirty="0"/>
              <a:t>dynamic</a:t>
            </a:r>
            <a:r>
              <a:rPr lang="en-US" dirty="0"/>
              <a:t> body-shape models versus static linear measurements on spacesuit fit and comfort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0E428-C807-D54A-9F11-B72E5D91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DCB4-763F-2045-AAFD-37B01629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813318-F489-4118-AAE1-467A89B8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</a:t>
            </a:r>
            <a:r>
              <a:rPr lang="en-US" dirty="0">
                <a:solidFill>
                  <a:schemeClr val="bg1"/>
                </a:solidFill>
              </a:rPr>
              <a:t>Background</a:t>
            </a:r>
            <a:r>
              <a:rPr lang="en-US" dirty="0"/>
              <a:t>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5260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0F8-B193-8340-9BF0-055226BC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83399-67C1-8B41-9E1B-92BB48730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722DA-037C-6B41-888F-A98BAD90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4B2D8-3359-E441-BD8A-9B436C0F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812769-5D2F-49C1-BEED-19CB10D19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</a:t>
            </a:r>
            <a:r>
              <a:rPr lang="en-US" dirty="0">
                <a:solidFill>
                  <a:schemeClr val="bg1"/>
                </a:solidFill>
              </a:rPr>
              <a:t>Overview</a:t>
            </a:r>
            <a:r>
              <a:rPr lang="en-US" dirty="0"/>
              <a:t>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324807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D12F-67A3-3647-9C30-76010F16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8471-8FE1-4A49-BBC2-6076799B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to spacesuit boot as a test case	</a:t>
            </a:r>
          </a:p>
          <a:p>
            <a:pPr lvl="1"/>
            <a:r>
              <a:rPr lang="en-US" dirty="0"/>
              <a:t>Current boots exhibit heel-lift, a symptom of poor fit</a:t>
            </a:r>
          </a:p>
          <a:p>
            <a:pPr lvl="1"/>
            <a:r>
              <a:rPr lang="en-US" dirty="0"/>
              <a:t>Ambulation will be a key component of future planetary surface exploration missions</a:t>
            </a:r>
          </a:p>
          <a:p>
            <a:r>
              <a:rPr lang="en-US" dirty="0"/>
              <a:t>Focus on gas pressurized spacesuit designs</a:t>
            </a:r>
          </a:p>
          <a:p>
            <a:pPr lvl="1"/>
            <a:r>
              <a:rPr lang="en-US" dirty="0"/>
              <a:t>Mechanical counterpressure is an alternative that has not yet been implemented in operational EVA suit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C017C-9ADE-EE41-82FA-D733FAB3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C5063-988F-6F4B-96F9-EE5AD951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4EC8E7-5034-4CA9-AAA1-E08348B61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</a:t>
            </a:r>
            <a:r>
              <a:rPr lang="en-US" dirty="0">
                <a:solidFill>
                  <a:schemeClr val="bg1"/>
                </a:solidFill>
              </a:rPr>
              <a:t>Overview</a:t>
            </a:r>
            <a:r>
              <a:rPr lang="en-US" dirty="0"/>
              <a:t>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91743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3093-1838-3846-8B94-373A0CF5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CFBC-EA5F-3943-B920-24FCE496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i="1" dirty="0"/>
              <a:t>Integrating dynamic body shape changes </a:t>
            </a:r>
          </a:p>
          <a:p>
            <a:pPr marL="0" indent="0">
              <a:buNone/>
            </a:pPr>
            <a:r>
              <a:rPr lang="en-US" i="1" dirty="0"/>
              <a:t>into the spacesuit boot design process will: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1)mitigate factors that lead to injury</a:t>
            </a:r>
          </a:p>
          <a:p>
            <a:pPr marL="0" indent="0">
              <a:buNone/>
            </a:pPr>
            <a:r>
              <a:rPr lang="en-US" i="1" dirty="0"/>
              <a:t>2)improve compatibility between the operator and the spacesuit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CA993-F498-1547-A9A6-092BACD1D1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EC24-10FE-6E43-8980-B979FAE2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2FD273-148E-4A24-BC74-31F90C8C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</a:t>
            </a:r>
            <a:r>
              <a:rPr lang="en-US" dirty="0">
                <a:solidFill>
                  <a:schemeClr val="bg1"/>
                </a:solidFill>
              </a:rPr>
              <a:t>Overview</a:t>
            </a:r>
            <a:r>
              <a:rPr lang="en-US" dirty="0"/>
              <a:t>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96351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EE2EB-5912-AC4C-909B-329B2E54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Aims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D3736D-DFE2-EB4A-8943-1CA9C429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Specific Aim 1: </a:t>
            </a:r>
            <a:r>
              <a:rPr lang="en-US" dirty="0"/>
              <a:t>Quantify magnitude and frequency of heel-lift in spacesuit gait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Specific Aim 2: </a:t>
            </a:r>
            <a:r>
              <a:rPr lang="en-US" dirty="0"/>
              <a:t>Predictively model dynamic changes in foot morphology during gait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Specific Aim 3: </a:t>
            </a:r>
            <a:r>
              <a:rPr lang="en-US" dirty="0"/>
              <a:t>Define and validate a design process integrating dynamic foot morphology data for a novel spacesuit boot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Specific Aim 4: </a:t>
            </a:r>
            <a:r>
              <a:rPr lang="en-US" dirty="0"/>
              <a:t>Evaluate the prototype planetary spacesuit boot for fit and comfort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D86FF-4BFE-FD45-89B7-6944B80D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826A6-3C69-8B46-91C4-48F3CC6E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ED9007-692E-48C7-91E9-87C0AE86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</a:t>
            </a:r>
            <a:r>
              <a:rPr lang="en-US" dirty="0">
                <a:solidFill>
                  <a:schemeClr val="bg1"/>
                </a:solidFill>
              </a:rPr>
              <a:t>Overview</a:t>
            </a:r>
            <a:r>
              <a:rPr lang="en-US" dirty="0"/>
              <a:t>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307896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507D-0212-7948-908E-EE4E74CB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Committee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3B33-7AC8-5F47-AE75-C1F5C4AAE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Allison Anderson, PhD - CU Boulder Aerospace Engineering Sciences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Daniel Feeney, PhD - BOA Technology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Rodger </a:t>
            </a:r>
            <a:r>
              <a:rPr lang="en-US" sz="2400" dirty="0" err="1"/>
              <a:t>Kram</a:t>
            </a:r>
            <a:r>
              <a:rPr lang="en-US" sz="2400" dirty="0"/>
              <a:t>, PhD - CU Boulder Integrative Physiology</a:t>
            </a:r>
            <a:endParaRPr lang="en-US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err="1"/>
              <a:t>Torin</a:t>
            </a:r>
            <a:r>
              <a:rPr lang="en-US" sz="2400" dirty="0"/>
              <a:t> Clark, PhD - CU Boulder Aerospace Engineering Sciences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David Klaus, PhD - CU Boulder Aerospace Engineering Sciences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5031B-1C3F-ED42-85E1-82E266D6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5C92-AC13-4C44-BE24-9FD0B11B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F3ADC0-FC83-464A-8ABA-CCE0F5EA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4F6F-693A-FF4C-A4E7-FA2B613B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125C2-03C5-904E-9748-79EB15A0F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 instances of heel-lift in spacesuit gait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358AF-E515-8946-B7AA-3FB1AFDB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47A62-20B7-E44A-B440-0DD97FF3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F278C7-05E8-4CB2-B0E8-47D3CD2D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</a:t>
            </a:r>
            <a:r>
              <a:rPr lang="en-US" dirty="0">
                <a:solidFill>
                  <a:schemeClr val="bg1"/>
                </a:solidFill>
              </a:rPr>
              <a:t>Aim 1</a:t>
            </a:r>
            <a:r>
              <a:rPr lang="en-US" dirty="0"/>
              <a:t>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70913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295A77-7A06-4EB6-8F1C-575C2F27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BA81E-F738-4A4B-9CAE-2B043FF9E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40"/>
            <a:ext cx="6320996" cy="43443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Heel-Lift</a:t>
            </a:r>
            <a:r>
              <a:rPr lang="en-US" dirty="0"/>
              <a:t>: Delay in heel-off time between spacesuit and operator</a:t>
            </a:r>
          </a:p>
          <a:p>
            <a:r>
              <a:rPr lang="en-US" dirty="0"/>
              <a:t>No quantitative method to detect heel-lift</a:t>
            </a:r>
          </a:p>
          <a:p>
            <a:pPr lvl="1"/>
            <a:r>
              <a:rPr lang="en-US" dirty="0"/>
              <a:t>IMUs integration drift </a:t>
            </a:r>
            <a:r>
              <a:rPr lang="en-US" baseline="30000" dirty="0"/>
              <a:t>1-3</a:t>
            </a:r>
          </a:p>
          <a:p>
            <a:pPr lvl="1"/>
            <a:r>
              <a:rPr lang="en-US" dirty="0"/>
              <a:t>Drift correction techniques not evaluated in spacesuits</a:t>
            </a:r>
          </a:p>
          <a:p>
            <a:r>
              <a:rPr lang="en-US" b="1" dirty="0"/>
              <a:t>Objective:</a:t>
            </a:r>
            <a:r>
              <a:rPr lang="en-US" dirty="0"/>
              <a:t> Evaluate ability of IMUs and drift-correction techniques to quantify the frequency and magnitude of heel-lift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52A6D-C888-40F3-B789-58C55CB5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6696633-6582-44A4-9BB8-0A15658A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</a:t>
            </a:r>
            <a:r>
              <a:rPr lang="en-US" dirty="0">
                <a:solidFill>
                  <a:schemeClr val="bg1"/>
                </a:solidFill>
              </a:rPr>
              <a:t>Aim 1</a:t>
            </a:r>
            <a:r>
              <a:rPr lang="en-US" dirty="0"/>
              <a:t> | Aim 2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5C081-27CA-44DE-8F7C-A3D3CC5C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F25FA-2A4D-402B-AC61-D59F22F16315}"/>
              </a:ext>
            </a:extLst>
          </p:cNvPr>
          <p:cNvSpPr txBox="1"/>
          <p:nvPr/>
        </p:nvSpPr>
        <p:spPr>
          <a:xfrm>
            <a:off x="873124" y="5166324"/>
            <a:ext cx="10439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Bertrand, P. J., Anderson, A., Hilbert, A., &amp; Newman, D. (2014). Feasibility of Spacesuit Kinematics and Human-Suit Interactions. </a:t>
            </a:r>
            <a:r>
              <a:rPr lang="en-US" sz="1050" i="1" dirty="0">
                <a:effectLst/>
              </a:rPr>
              <a:t>44th International Conference on Environmental Systems</a:t>
            </a:r>
            <a:r>
              <a:rPr lang="en-US" sz="1050" dirty="0">
                <a:effectLst/>
              </a:rPr>
              <a:t>.</a:t>
            </a:r>
          </a:p>
          <a:p>
            <a:r>
              <a:rPr lang="en-US" sz="1050" baseline="30000" dirty="0"/>
              <a:t>2</a:t>
            </a:r>
            <a:r>
              <a:rPr lang="en-US" sz="1050" dirty="0">
                <a:effectLst/>
              </a:rPr>
              <a:t>Shen, Y. Y., &amp; Anderson, A. P. (2019). Extended Kalman Filter for Magnetometer-Free Estimation of Spacesuit Wearer Joint Kinematics Using Inertial Measurements. </a:t>
            </a:r>
            <a:r>
              <a:rPr lang="en-US" sz="1050" i="1" dirty="0">
                <a:effectLst/>
              </a:rPr>
              <a:t>FUSION 2019 - 22nd International Conference on Information Fusion</a:t>
            </a:r>
          </a:p>
          <a:p>
            <a:r>
              <a:rPr lang="en-US" sz="1050" baseline="30000" dirty="0">
                <a:effectLst/>
              </a:rPr>
              <a:t>3</a:t>
            </a:r>
            <a:r>
              <a:rPr lang="en-US" sz="1050" dirty="0">
                <a:effectLst/>
              </a:rPr>
              <a:t>Shen, Y.-Y., Wood, S., &amp; Anderson, A. P. (2020, January 6). Evaluation of Wearable Inertial Sensors for Spacesuit Design Applications Using Hardware-in-the-Loop Simulation. </a:t>
            </a:r>
            <a:r>
              <a:rPr lang="en-US" sz="1050" i="1" dirty="0">
                <a:effectLst/>
              </a:rPr>
              <a:t>AIAA </a:t>
            </a:r>
            <a:r>
              <a:rPr lang="en-US" sz="1050" i="1" dirty="0" err="1">
                <a:effectLst/>
              </a:rPr>
              <a:t>Scitech</a:t>
            </a:r>
            <a:r>
              <a:rPr lang="en-US" sz="1050" i="1" dirty="0">
                <a:effectLst/>
              </a:rPr>
              <a:t> 2020 Forum</a:t>
            </a:r>
            <a:r>
              <a:rPr lang="en-US" sz="1050" dirty="0">
                <a:effectLst/>
              </a:rPr>
              <a:t>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E6EAB8-8B97-4764-A232-9B76F14A10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"/>
          <a:stretch/>
        </p:blipFill>
        <p:spPr>
          <a:xfrm>
            <a:off x="9317178" y="80911"/>
            <a:ext cx="1727621" cy="411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1CC18A-1FC8-4F2E-87C5-1B0567CAC3C2}"/>
              </a:ext>
            </a:extLst>
          </p:cNvPr>
          <p:cNvSpPr txBox="1"/>
          <p:nvPr/>
        </p:nvSpPr>
        <p:spPr>
          <a:xfrm>
            <a:off x="7159196" y="4114800"/>
            <a:ext cx="401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Heel-lift during gait, where the foot lifts inside the boot (right) at heel-off, resulting in a gap (shaded)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7DC1B-F3D8-4142-B79E-5AF7996408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6"/>
          <a:stretch/>
        </p:blipFill>
        <p:spPr>
          <a:xfrm>
            <a:off x="7746789" y="82378"/>
            <a:ext cx="172762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15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B302C8-348E-4F5E-A336-0E535E44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19263F-E754-4019-B810-B3903290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329861"/>
          </a:xfrm>
        </p:spPr>
        <p:txBody>
          <a:bodyPr>
            <a:normAutofit/>
          </a:bodyPr>
          <a:lstStyle/>
          <a:p>
            <a:r>
              <a:rPr lang="en-US" dirty="0"/>
              <a:t>Collected by Fineman et al. 2018</a:t>
            </a:r>
            <a:r>
              <a:rPr lang="en-US" baseline="30000" dirty="0"/>
              <a:t>1</a:t>
            </a:r>
          </a:p>
          <a:p>
            <a:r>
              <a:rPr lang="en-US" dirty="0"/>
              <a:t>N=3, all male </a:t>
            </a:r>
          </a:p>
          <a:p>
            <a:r>
              <a:rPr lang="en-US" dirty="0"/>
              <a:t>IMUs collected acceleration and orientation information on both operator’s and spacesuit’s pelvis, thigh, shank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8C3F8-8F03-4B71-B234-7BC2A431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610E8-EA20-4006-AC8D-5D2FAB02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33BD9-EEB9-A64E-830B-90F90D24B70E}"/>
              </a:ext>
            </a:extLst>
          </p:cNvPr>
          <p:cNvSpPr txBox="1"/>
          <p:nvPr/>
        </p:nvSpPr>
        <p:spPr>
          <a:xfrm>
            <a:off x="7341066" y="4437072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Placement of IMUs (red) and padding (gray) in suit assembly.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48338E-2523-4CE8-A410-BA142EC90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</a:t>
            </a:r>
            <a:r>
              <a:rPr lang="en-US" dirty="0">
                <a:solidFill>
                  <a:schemeClr val="bg1"/>
                </a:solidFill>
              </a:rPr>
              <a:t>Aim 1</a:t>
            </a:r>
            <a:r>
              <a:rPr lang="en-US" dirty="0"/>
              <a:t> | Aim 2 | Aim 3 | Aim 4 |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70E94-4AEA-4505-91E8-E6A2E1916B9C}"/>
              </a:ext>
            </a:extLst>
          </p:cNvPr>
          <p:cNvSpPr txBox="1"/>
          <p:nvPr/>
        </p:nvSpPr>
        <p:spPr>
          <a:xfrm>
            <a:off x="876299" y="5828312"/>
            <a:ext cx="10439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Fineman, R. A., McGrath, T. M., </a:t>
            </a:r>
            <a:r>
              <a:rPr lang="en-US" sz="1050" dirty="0" err="1">
                <a:effectLst/>
              </a:rPr>
              <a:t>Kelty</a:t>
            </a:r>
            <a:r>
              <a:rPr lang="en-US" sz="1050" dirty="0">
                <a:effectLst/>
              </a:rPr>
              <a:t>-Stephen, D. G., Andrew, A. F., &amp; Stirling, L. A. (2018). Objective metrics quantifying fit and performance in spacesuit assemblies. </a:t>
            </a:r>
            <a:r>
              <a:rPr lang="en-US" sz="1050" i="1" dirty="0">
                <a:effectLst/>
              </a:rPr>
              <a:t>Aerospace Medicine and Human Performance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89</a:t>
            </a:r>
            <a:r>
              <a:rPr lang="en-US" sz="1050" dirty="0">
                <a:effectLst/>
              </a:rPr>
              <a:t>(11), 985–995. </a:t>
            </a:r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7A2A0159-799A-4CB1-9BEC-25AC626D55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430" y="406695"/>
            <a:ext cx="5636319" cy="38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69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91E8-B056-40A5-B341-B1935636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Heel-Off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1515-12B4-412F-99D6-FBF3A81AA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048249" cy="5355024"/>
          </a:xfrm>
        </p:spPr>
        <p:txBody>
          <a:bodyPr/>
          <a:lstStyle/>
          <a:p>
            <a:r>
              <a:rPr lang="en-US" dirty="0"/>
              <a:t>Discrete Wavelet Thresholding of shank vertical acceleration signal</a:t>
            </a:r>
            <a:r>
              <a:rPr lang="en-US" baseline="30000" dirty="0"/>
              <a:t>1</a:t>
            </a:r>
          </a:p>
          <a:p>
            <a:r>
              <a:rPr lang="en-US" dirty="0"/>
              <a:t>Stance phase detected as period of zero vertical acceleration per each step</a:t>
            </a:r>
          </a:p>
          <a:p>
            <a:r>
              <a:rPr lang="en-US" dirty="0"/>
              <a:t>Heel-off detected as end of stance phase</a:t>
            </a:r>
          </a:p>
          <a:p>
            <a:r>
              <a:rPr lang="en-US" dirty="0"/>
              <a:t>Operator heel-off prior to suit heel-off may indicate heel-lift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63BDE-D5A7-48EA-92C2-C15711BE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DC49F-3C74-4810-9A6D-1A796C13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4F4CA-6780-4A4F-BB96-5985DFA04ED8}"/>
              </a:ext>
            </a:extLst>
          </p:cNvPr>
          <p:cNvSpPr txBox="1"/>
          <p:nvPr/>
        </p:nvSpPr>
        <p:spPr>
          <a:xfrm>
            <a:off x="873124" y="5770189"/>
            <a:ext cx="10439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Ji, N., Zhou, H., Guo, K., Samuel, O. W., Huang, Z., Xu, L., &amp; Li, G. (2019). Appropriate mother wavelets for continuous gait event detection based on time-frequency analysis for hemiplegic and healthy individuals. </a:t>
            </a:r>
            <a:r>
              <a:rPr lang="en-US" sz="1050" i="1" dirty="0">
                <a:effectLst/>
              </a:rPr>
              <a:t>Sensors (Switzerland)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19</a:t>
            </a:r>
            <a:r>
              <a:rPr lang="en-US" sz="1050" dirty="0">
                <a:effectLst/>
              </a:rPr>
              <a:t>(16), 1–18.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BEEF30-3AEB-40F1-A146-434C2942C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</a:t>
            </a:r>
            <a:r>
              <a:rPr lang="en-US" dirty="0">
                <a:solidFill>
                  <a:schemeClr val="bg1"/>
                </a:solidFill>
              </a:rPr>
              <a:t>Aim 1</a:t>
            </a:r>
            <a:r>
              <a:rPr lang="en-US" dirty="0"/>
              <a:t> | Aim 2 | Aim 3 | Aim 4 | Summary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268EB29-6BA7-714B-AD86-D536298F86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2824" y="252140"/>
            <a:ext cx="5902447" cy="3043924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9C524AEC-1BF7-2A44-9002-E662355746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896" y="3309173"/>
            <a:ext cx="2889151" cy="2383379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764D87FF-7EC0-2740-B2D3-A8D5C08F4D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4047" y="3309171"/>
            <a:ext cx="2889151" cy="23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89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3911-2618-40C6-8421-5F4BF307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Heel-Lift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6BEF0-0C90-4486-A432-28DED58E8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830716"/>
          </a:xfrm>
        </p:spPr>
        <p:txBody>
          <a:bodyPr>
            <a:normAutofit/>
          </a:bodyPr>
          <a:lstStyle/>
          <a:p>
            <a:r>
              <a:rPr lang="en-US" dirty="0"/>
              <a:t>Zero-Velocity/Zero-Position Update at heel-off:</a:t>
            </a:r>
          </a:p>
          <a:p>
            <a:pPr lvl="1"/>
            <a:r>
              <a:rPr lang="en-US" dirty="0"/>
              <a:t>shank is stationary vertically</a:t>
            </a:r>
          </a:p>
          <a:p>
            <a:pPr lvl="1"/>
            <a:r>
              <a:rPr lang="en-US" dirty="0"/>
              <a:t>“zeroed” in position on ground</a:t>
            </a:r>
          </a:p>
          <a:p>
            <a:r>
              <a:rPr lang="en-US" dirty="0"/>
              <a:t>Quantified reduction in drift between each step:</a:t>
            </a:r>
          </a:p>
          <a:p>
            <a:pPr lvl="1"/>
            <a:r>
              <a:rPr lang="en-US" dirty="0"/>
              <a:t>At 0.04s, drift may already </a:t>
            </a:r>
            <a:r>
              <a:rPr lang="en-US" b="1" dirty="0"/>
              <a:t>exceed</a:t>
            </a:r>
            <a:r>
              <a:rPr lang="en-US" dirty="0"/>
              <a:t> 1cm in spacesuit-mounted IMU</a:t>
            </a:r>
          </a:p>
          <a:p>
            <a:pPr lvl="1"/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7805BD-EB7B-49BC-A61F-F8D17EA08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288922"/>
            <a:ext cx="6087800" cy="305983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24EED-28BB-4060-AE85-5E596413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ABE02-691C-41A3-AA25-500BBDBB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B3C30-3791-4F41-BAC2-0A2C871D7244}"/>
              </a:ext>
            </a:extLst>
          </p:cNvPr>
          <p:cNvSpPr txBox="1"/>
          <p:nvPr/>
        </p:nvSpPr>
        <p:spPr>
          <a:xfrm>
            <a:off x="914400" y="5921502"/>
            <a:ext cx="10439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Feliz, R., </a:t>
            </a:r>
            <a:r>
              <a:rPr lang="en-US" sz="1050" dirty="0" err="1">
                <a:effectLst/>
              </a:rPr>
              <a:t>Zalama</a:t>
            </a:r>
            <a:r>
              <a:rPr lang="en-US" sz="1050" dirty="0">
                <a:effectLst/>
              </a:rPr>
              <a:t>, E., &amp; García-Bermejo, J. G. (2009). Pedestrian tracking using inertial sensors. </a:t>
            </a:r>
            <a:r>
              <a:rPr lang="en-US" sz="1050" i="1" dirty="0">
                <a:effectLst/>
              </a:rPr>
              <a:t>Journal of Physical Agents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3</a:t>
            </a:r>
            <a:r>
              <a:rPr lang="en-US" sz="1050" dirty="0">
                <a:effectLst/>
              </a:rPr>
              <a:t>(1), 35–42.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6D226-CDD9-443A-9480-A8991901C704}"/>
              </a:ext>
            </a:extLst>
          </p:cNvPr>
          <p:cNvSpPr txBox="1"/>
          <p:nvPr/>
        </p:nvSpPr>
        <p:spPr>
          <a:xfrm>
            <a:off x="7242176" y="4444400"/>
            <a:ext cx="364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Drift correction from zero-velocity updates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AADD4A6-F6C4-4139-9ADA-539A4565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</a:t>
            </a:r>
            <a:r>
              <a:rPr lang="en-US" dirty="0">
                <a:solidFill>
                  <a:schemeClr val="bg1"/>
                </a:solidFill>
              </a:rPr>
              <a:t>Aim 1</a:t>
            </a:r>
            <a:r>
              <a:rPr lang="en-US" dirty="0"/>
              <a:t>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8820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7978-BFAB-4E9D-97F0-37EE8B01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2AF6-7691-4D61-B351-BC1F38D19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21939"/>
            <a:ext cx="10515599" cy="1519817"/>
          </a:xfrm>
        </p:spPr>
        <p:txBody>
          <a:bodyPr>
            <a:normAutofit/>
          </a:bodyPr>
          <a:lstStyle/>
          <a:p>
            <a:r>
              <a:rPr lang="en-US" dirty="0"/>
              <a:t>Spacesuit-delayed heel-off may suggest heel-lift</a:t>
            </a:r>
          </a:p>
          <a:p>
            <a:pPr lvl="1"/>
            <a:r>
              <a:rPr lang="en-US" dirty="0"/>
              <a:t>Present in all subjects </a:t>
            </a:r>
          </a:p>
          <a:p>
            <a:r>
              <a:rPr lang="en-US" dirty="0"/>
              <a:t>Operator-delayed heel-off (Sub. 4) theoretically impossible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AD3B3-570D-4479-AE69-EF14A9C0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3FAC1-7192-4049-84EB-DA0D5DB9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28FC178-75C3-450A-910E-062C3DD02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</a:t>
            </a:r>
            <a:r>
              <a:rPr lang="en-US" dirty="0">
                <a:solidFill>
                  <a:schemeClr val="bg1"/>
                </a:solidFill>
              </a:rPr>
              <a:t>Aim 1</a:t>
            </a:r>
            <a:r>
              <a:rPr lang="en-US" dirty="0"/>
              <a:t> | Aim 2 | Aim 3 | Aim 4 | Summary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9E00656-4D6B-B34F-A41C-E94FCBD838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081" y="2228379"/>
            <a:ext cx="9067437" cy="3825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60CCE-257F-4E29-9B2C-975A62062F3F}"/>
              </a:ext>
            </a:extLst>
          </p:cNvPr>
          <p:cNvSpPr txBox="1"/>
          <p:nvPr/>
        </p:nvSpPr>
        <p:spPr>
          <a:xfrm>
            <a:off x="2520176" y="5853797"/>
            <a:ext cx="783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Distribution of heel-off lags across subjects and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73358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8B3D219-F640-426F-8BAF-D5507CD068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735"/>
          <a:stretch/>
        </p:blipFill>
        <p:spPr>
          <a:xfrm>
            <a:off x="5876166" y="85972"/>
            <a:ext cx="2297310" cy="5212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07978-BFAB-4E9D-97F0-37EE8B01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2AF6-7691-4D61-B351-BC1F38D196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Operator-delayed heel-off may be due to spacesuit’s pressure forces extending lower leg</a:t>
            </a:r>
          </a:p>
          <a:p>
            <a:pPr lvl="1"/>
            <a:r>
              <a:rPr lang="en-US" dirty="0"/>
              <a:t>Subject 4 had largest lower leg anthropometry</a:t>
            </a:r>
          </a:p>
          <a:p>
            <a:pPr lvl="1"/>
            <a:r>
              <a:rPr lang="en-US" dirty="0"/>
              <a:t>Subject 4 had higher relative coordination metric</a:t>
            </a:r>
            <a:r>
              <a:rPr lang="en-US" baseline="30000" dirty="0"/>
              <a:t>1</a:t>
            </a:r>
            <a:r>
              <a:rPr lang="en-US" dirty="0"/>
              <a:t>; could be indicative of tighter boot fit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AD3B3-570D-4479-AE69-EF14A9C0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3FAC1-7192-4049-84EB-DA0D5DB9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60CCE-257F-4E29-9B2C-975A62062F3F}"/>
              </a:ext>
            </a:extLst>
          </p:cNvPr>
          <p:cNvSpPr txBox="1"/>
          <p:nvPr/>
        </p:nvSpPr>
        <p:spPr>
          <a:xfrm>
            <a:off x="6172202" y="5386851"/>
            <a:ext cx="5956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Spacesuit mechanics that result in negative (left) and positive (right) heel-off lag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28FC178-75C3-450A-910E-062C3DD02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</a:t>
            </a:r>
            <a:r>
              <a:rPr lang="en-US" dirty="0">
                <a:solidFill>
                  <a:schemeClr val="bg1"/>
                </a:solidFill>
              </a:rPr>
              <a:t>Aim 1</a:t>
            </a:r>
            <a:r>
              <a:rPr lang="en-US" dirty="0"/>
              <a:t> | Aim 2 | Aim 3 | Aim 4 | Summary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EC8082-93E8-4FD4-97EF-61BE8CDBC0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3870" y="85972"/>
            <a:ext cx="2297310" cy="5212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31172C-0E9A-4FCD-92FC-EE3A1B306E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53" b="-69"/>
          <a:stretch/>
        </p:blipFill>
        <p:spPr>
          <a:xfrm>
            <a:off x="9124987" y="85972"/>
            <a:ext cx="2188101" cy="5212080"/>
          </a:xfrm>
          <a:prstGeom prst="rect">
            <a:avLst/>
          </a:prstGeom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BB606647-D3F3-4B91-9582-E2A05358E163}"/>
              </a:ext>
            </a:extLst>
          </p:cNvPr>
          <p:cNvSpPr/>
          <p:nvPr/>
        </p:nvSpPr>
        <p:spPr>
          <a:xfrm rot="20780570">
            <a:off x="7602415" y="2928328"/>
            <a:ext cx="472698" cy="153433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3CEDDB-D6D0-46ED-B3CD-A259623285E8}"/>
              </a:ext>
            </a:extLst>
          </p:cNvPr>
          <p:cNvSpPr/>
          <p:nvPr/>
        </p:nvSpPr>
        <p:spPr>
          <a:xfrm rot="20823117">
            <a:off x="7377396" y="3408741"/>
            <a:ext cx="101128" cy="278970"/>
          </a:xfrm>
          <a:prstGeom prst="roundRect">
            <a:avLst/>
          </a:prstGeom>
          <a:solidFill>
            <a:srgbClr val="BC27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28341B-D313-4784-A7AD-3B9F77234C69}"/>
              </a:ext>
            </a:extLst>
          </p:cNvPr>
          <p:cNvSpPr/>
          <p:nvPr/>
        </p:nvSpPr>
        <p:spPr>
          <a:xfrm rot="20823117">
            <a:off x="7311502" y="3128225"/>
            <a:ext cx="101128" cy="278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A932ED-1836-474C-9C93-394D1FB2F616}"/>
              </a:ext>
            </a:extLst>
          </p:cNvPr>
          <p:cNvSpPr txBox="1"/>
          <p:nvPr/>
        </p:nvSpPr>
        <p:spPr>
          <a:xfrm rot="20773939">
            <a:off x="7934403" y="3125974"/>
            <a:ext cx="1483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Vertical acceleration of SLL IMU prior to shank IMU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E6A0313-82C4-410D-8951-F7F9671B0E6A}"/>
              </a:ext>
            </a:extLst>
          </p:cNvPr>
          <p:cNvSpPr/>
          <p:nvPr/>
        </p:nvSpPr>
        <p:spPr>
          <a:xfrm rot="20823117">
            <a:off x="7252563" y="3436783"/>
            <a:ext cx="101128" cy="278970"/>
          </a:xfrm>
          <a:prstGeom prst="roundRect">
            <a:avLst/>
          </a:prstGeom>
          <a:solidFill>
            <a:srgbClr val="BC27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F794D5-FD80-4438-9516-A2C03DC147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2158" y="85972"/>
            <a:ext cx="2188100" cy="521208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9A34C7B-7B9B-45B7-813E-F7CD5FC395DE}"/>
              </a:ext>
            </a:extLst>
          </p:cNvPr>
          <p:cNvSpPr/>
          <p:nvPr/>
        </p:nvSpPr>
        <p:spPr>
          <a:xfrm rot="20823117">
            <a:off x="10376975" y="3441333"/>
            <a:ext cx="101128" cy="278970"/>
          </a:xfrm>
          <a:prstGeom prst="roundRect">
            <a:avLst/>
          </a:prstGeom>
          <a:solidFill>
            <a:srgbClr val="BC27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53E7921-37F2-4052-B8C0-765DC5278B17}"/>
              </a:ext>
            </a:extLst>
          </p:cNvPr>
          <p:cNvSpPr/>
          <p:nvPr/>
        </p:nvSpPr>
        <p:spPr>
          <a:xfrm rot="20823117">
            <a:off x="10503921" y="3395479"/>
            <a:ext cx="101128" cy="278970"/>
          </a:xfrm>
          <a:prstGeom prst="roundRect">
            <a:avLst/>
          </a:prstGeom>
          <a:solidFill>
            <a:srgbClr val="BC27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AB2DE91-5304-4CB9-A2ED-D8712FFE2E8C}"/>
              </a:ext>
            </a:extLst>
          </p:cNvPr>
          <p:cNvSpPr/>
          <p:nvPr/>
        </p:nvSpPr>
        <p:spPr>
          <a:xfrm rot="20823117">
            <a:off x="10357408" y="3355606"/>
            <a:ext cx="101128" cy="278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73035D-F907-46B4-9643-070C78E4B9AC}"/>
              </a:ext>
            </a:extLst>
          </p:cNvPr>
          <p:cNvSpPr txBox="1"/>
          <p:nvPr/>
        </p:nvSpPr>
        <p:spPr>
          <a:xfrm rot="20773939">
            <a:off x="10771119" y="3764642"/>
            <a:ext cx="1483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Vertical acceleration of shank IMU prior to SLL IMU</a:t>
            </a: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D754A672-C8F4-4D96-9501-84117F4E5895}"/>
              </a:ext>
            </a:extLst>
          </p:cNvPr>
          <p:cNvSpPr/>
          <p:nvPr/>
        </p:nvSpPr>
        <p:spPr>
          <a:xfrm rot="20780570">
            <a:off x="10652866" y="3008478"/>
            <a:ext cx="472698" cy="784957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F9D206-5B61-BA43-B4FB-4ED1ECB85920}"/>
              </a:ext>
            </a:extLst>
          </p:cNvPr>
          <p:cNvSpPr txBox="1"/>
          <p:nvPr/>
        </p:nvSpPr>
        <p:spPr>
          <a:xfrm>
            <a:off x="876299" y="5828312"/>
            <a:ext cx="10439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Fineman, R. A., McGrath, T. M., </a:t>
            </a:r>
            <a:r>
              <a:rPr lang="en-US" sz="1050" dirty="0" err="1">
                <a:effectLst/>
              </a:rPr>
              <a:t>Kelty</a:t>
            </a:r>
            <a:r>
              <a:rPr lang="en-US" sz="1050" dirty="0">
                <a:effectLst/>
              </a:rPr>
              <a:t>-Stephen, D. G., Andrew, A. F., &amp; Stirling, L. A. (2018). Objective metrics quantifying fit and performance in spacesuit assemblies. </a:t>
            </a:r>
            <a:r>
              <a:rPr lang="en-US" sz="1050" i="1" dirty="0">
                <a:effectLst/>
              </a:rPr>
              <a:t>Aerospace Medicine and Human Performance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89</a:t>
            </a:r>
            <a:r>
              <a:rPr lang="en-US" sz="1050" dirty="0">
                <a:effectLst/>
              </a:rPr>
              <a:t>(11), 985–995. </a:t>
            </a:r>
          </a:p>
        </p:txBody>
      </p:sp>
    </p:spTree>
    <p:extLst>
      <p:ext uri="{BB962C8B-B14F-4D97-AF65-F5344CB8AC3E}">
        <p14:creationId xmlns:p14="http://schemas.microsoft.com/office/powerpoint/2010/main" val="417559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5" grpId="0"/>
      <p:bldP spid="35" grpId="0" animBg="1"/>
      <p:bldP spid="36" grpId="0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590284-D3CC-9F49-8E5B-233DAF26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F28EB3-F11B-2848-8030-FACEF0755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9"/>
            <a:ext cx="10515600" cy="4019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Conclusions:</a:t>
            </a:r>
            <a:endParaRPr lang="en-US" dirty="0"/>
          </a:p>
          <a:p>
            <a:r>
              <a:rPr lang="en-US" dirty="0"/>
              <a:t>IMUs mounted on spacesuit may be subject to noise from pressure forces</a:t>
            </a:r>
          </a:p>
          <a:p>
            <a:r>
              <a:rPr lang="en-US" dirty="0"/>
              <a:t>Zero Velocity Updates do not reduce drift enough to quantify heel-lift</a:t>
            </a:r>
          </a:p>
          <a:p>
            <a:r>
              <a:rPr lang="en-US" dirty="0"/>
              <a:t>Future work to evaluate contact sensors for direct detection of heel-lift instances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2095-186A-104A-8198-6392D65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B9B6-3501-C84C-8CAB-60DB8F13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27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EDCBDB0-8054-471E-8C9B-6345A885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</a:t>
            </a:r>
            <a:r>
              <a:rPr lang="en-US" dirty="0">
                <a:solidFill>
                  <a:schemeClr val="bg1"/>
                </a:solidFill>
              </a:rPr>
              <a:t>Aim 1</a:t>
            </a:r>
            <a:r>
              <a:rPr lang="en-US" dirty="0"/>
              <a:t>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19062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A580-D7CF-294E-934E-CF7B73DB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0982B-6C17-D040-8C0B-6642AE253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Predictively model dynamic changes in foot morphology during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EA789-F819-7847-80BD-35F5ED02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E989-2D46-4142-BACC-3FE8F3F9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28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389116-6FC8-4F9B-BE0A-2C98DF27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</a:t>
            </a:r>
            <a:r>
              <a:rPr lang="en-US" dirty="0">
                <a:solidFill>
                  <a:schemeClr val="bg1"/>
                </a:solidFill>
              </a:rPr>
              <a:t>Aim 2</a:t>
            </a:r>
            <a:r>
              <a:rPr lang="en-US" dirty="0"/>
              <a:t>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997684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550F64-4F98-4D85-92DA-C8F905689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CFB64-7F44-4CD2-92CE-CE61CDA65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3168595"/>
          </a:xfrm>
        </p:spPr>
        <p:txBody>
          <a:bodyPr>
            <a:normAutofit fontScale="92500"/>
          </a:bodyPr>
          <a:lstStyle/>
          <a:p>
            <a:r>
              <a:rPr lang="en-US" dirty="0"/>
              <a:t>Novel spacesuit boot design requires understanding of foot shape</a:t>
            </a:r>
          </a:p>
          <a:p>
            <a:r>
              <a:rPr lang="en-US" dirty="0"/>
              <a:t>Foot shape is highly variable in population by sex</a:t>
            </a:r>
            <a:r>
              <a:rPr lang="en-US" baseline="30000" dirty="0"/>
              <a:t>1-3</a:t>
            </a:r>
            <a:r>
              <a:rPr lang="en-US" dirty="0"/>
              <a:t>, age</a:t>
            </a:r>
            <a:r>
              <a:rPr lang="en-US" baseline="30000" dirty="0"/>
              <a:t>4</a:t>
            </a:r>
            <a:r>
              <a:rPr lang="en-US" dirty="0"/>
              <a:t>, weight</a:t>
            </a:r>
            <a:r>
              <a:rPr lang="en-US" baseline="30000" dirty="0"/>
              <a:t>5</a:t>
            </a:r>
            <a:r>
              <a:rPr lang="en-US" dirty="0"/>
              <a:t>, and while loaded during stance phase</a:t>
            </a:r>
            <a:r>
              <a:rPr lang="en-US" baseline="30000" dirty="0"/>
              <a:t>6,7</a:t>
            </a:r>
          </a:p>
          <a:p>
            <a:r>
              <a:rPr lang="en-US" dirty="0"/>
              <a:t>Existing technology to capture dynamic foot shape is expensive and not developed around a treadmill</a:t>
            </a:r>
            <a:r>
              <a:rPr lang="en-US" baseline="30000" dirty="0"/>
              <a:t>7</a:t>
            </a:r>
          </a:p>
          <a:p>
            <a:r>
              <a:rPr lang="en-US" dirty="0"/>
              <a:t>No statistical shape models developed to predict foot shape across population and during motion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DB12-67DC-4D28-82D0-30BA97B8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DC73C-0DEA-4686-8D2B-7D4B7DAD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</a:t>
            </a:r>
            <a:r>
              <a:rPr lang="en-US" dirty="0">
                <a:solidFill>
                  <a:schemeClr val="bg1"/>
                </a:solidFill>
              </a:rPr>
              <a:t>Aim 2</a:t>
            </a:r>
            <a:r>
              <a:rPr lang="en-US" dirty="0"/>
              <a:t> 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8C9B4-9B33-4BF7-9385-E7D24E4C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30A02-2C40-47CD-B7E4-3C0845A6F465}"/>
              </a:ext>
            </a:extLst>
          </p:cNvPr>
          <p:cNvSpPr txBox="1"/>
          <p:nvPr/>
        </p:nvSpPr>
        <p:spPr>
          <a:xfrm>
            <a:off x="873124" y="4543543"/>
            <a:ext cx="10439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Wunderlich, R. E., &amp; Cavanagh, P. R. (2001). Gender differences in adult foot shape: Implications for shoe design. </a:t>
            </a:r>
            <a:r>
              <a:rPr lang="en-US" sz="1050" i="1" dirty="0">
                <a:effectLst/>
              </a:rPr>
              <a:t>Medicine and Science in Sports and Exercise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33</a:t>
            </a:r>
            <a:r>
              <a:rPr lang="en-US" sz="1050" dirty="0">
                <a:effectLst/>
              </a:rPr>
              <a:t>(4), 605–611. </a:t>
            </a:r>
          </a:p>
          <a:p>
            <a:r>
              <a:rPr lang="en-US" sz="1050" baseline="30000" dirty="0">
                <a:effectLst/>
              </a:rPr>
              <a:t>2</a:t>
            </a:r>
            <a:r>
              <a:rPr lang="en-US" sz="1050" dirty="0">
                <a:effectLst/>
              </a:rPr>
              <a:t>Krauss, I., Grau, S., </a:t>
            </a:r>
            <a:r>
              <a:rPr lang="en-US" sz="1050" dirty="0" err="1">
                <a:effectLst/>
              </a:rPr>
              <a:t>Mauch</a:t>
            </a:r>
            <a:r>
              <a:rPr lang="en-US" sz="1050" dirty="0">
                <a:effectLst/>
              </a:rPr>
              <a:t>, M., </a:t>
            </a:r>
            <a:r>
              <a:rPr lang="en-US" sz="1050" dirty="0" err="1">
                <a:effectLst/>
              </a:rPr>
              <a:t>Maiwald</a:t>
            </a:r>
            <a:r>
              <a:rPr lang="en-US" sz="1050" dirty="0">
                <a:effectLst/>
              </a:rPr>
              <a:t>, C., &amp; </a:t>
            </a:r>
            <a:r>
              <a:rPr lang="en-US" sz="1050" dirty="0" err="1">
                <a:effectLst/>
              </a:rPr>
              <a:t>Horstmann</a:t>
            </a:r>
            <a:r>
              <a:rPr lang="en-US" sz="1050" dirty="0">
                <a:effectLst/>
              </a:rPr>
              <a:t>, T. (2008). Sex-related differences in foot shape. </a:t>
            </a:r>
            <a:r>
              <a:rPr lang="en-US" sz="1050" i="1" dirty="0">
                <a:effectLst/>
              </a:rPr>
              <a:t>Ergonomics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51</a:t>
            </a:r>
            <a:r>
              <a:rPr lang="en-US" sz="1050" dirty="0">
                <a:effectLst/>
              </a:rPr>
              <a:t>(11), 1693–1709. </a:t>
            </a:r>
          </a:p>
          <a:p>
            <a:r>
              <a:rPr lang="en-US" sz="1050" baseline="30000" dirty="0">
                <a:effectLst/>
              </a:rPr>
              <a:t>3</a:t>
            </a:r>
            <a:r>
              <a:rPr lang="en-US" sz="1050" dirty="0">
                <a:effectLst/>
              </a:rPr>
              <a:t>Krauss, I., Valiant, G., </a:t>
            </a:r>
            <a:r>
              <a:rPr lang="en-US" sz="1050" dirty="0" err="1">
                <a:effectLst/>
              </a:rPr>
              <a:t>Horstmann</a:t>
            </a:r>
            <a:r>
              <a:rPr lang="en-US" sz="1050" dirty="0">
                <a:effectLst/>
              </a:rPr>
              <a:t>, T., &amp; Grau, S. (2010). Comparison of female foot morphology and last design in athletic footwear-are men’s lasts appropriate for women? </a:t>
            </a:r>
            <a:r>
              <a:rPr lang="en-US" sz="1050" i="1" dirty="0">
                <a:effectLst/>
              </a:rPr>
              <a:t>Research in Sports Medicine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18</a:t>
            </a:r>
            <a:r>
              <a:rPr lang="en-US" sz="1050" dirty="0">
                <a:effectLst/>
              </a:rPr>
              <a:t>(2), 140–156. </a:t>
            </a:r>
          </a:p>
          <a:p>
            <a:r>
              <a:rPr lang="en-US" sz="1050" baseline="30000" dirty="0">
                <a:effectLst/>
              </a:rPr>
              <a:t>4</a:t>
            </a:r>
            <a:r>
              <a:rPr lang="en-US" sz="1050" dirty="0">
                <a:effectLst/>
              </a:rPr>
              <a:t>Tomassoni, D., </a:t>
            </a:r>
            <a:r>
              <a:rPr lang="en-US" sz="1050" dirty="0" err="1">
                <a:effectLst/>
              </a:rPr>
              <a:t>Traini</a:t>
            </a:r>
            <a:r>
              <a:rPr lang="en-US" sz="1050" dirty="0">
                <a:effectLst/>
              </a:rPr>
              <a:t>, E., &amp; </a:t>
            </a:r>
            <a:r>
              <a:rPr lang="en-US" sz="1050" dirty="0" err="1">
                <a:effectLst/>
              </a:rPr>
              <a:t>Amenta</a:t>
            </a:r>
            <a:r>
              <a:rPr lang="en-US" sz="1050" dirty="0">
                <a:effectLst/>
              </a:rPr>
              <a:t>, F. (2014). Gender and age related differences in foot morphology. </a:t>
            </a:r>
            <a:r>
              <a:rPr lang="en-US" sz="1050" i="1" dirty="0" err="1">
                <a:effectLst/>
              </a:rPr>
              <a:t>Maturitas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79</a:t>
            </a:r>
            <a:r>
              <a:rPr lang="en-US" sz="1050" dirty="0">
                <a:effectLst/>
              </a:rPr>
              <a:t>(4), 421–427. </a:t>
            </a:r>
          </a:p>
          <a:p>
            <a:r>
              <a:rPr lang="en-US" sz="1050" baseline="30000" dirty="0">
                <a:effectLst/>
              </a:rPr>
              <a:t>5</a:t>
            </a:r>
            <a:r>
              <a:rPr lang="en-US" sz="1050" dirty="0">
                <a:effectLst/>
              </a:rPr>
              <a:t>Price, C., &amp; Nester, C. (2016). Foot dimensions and morphology in healthy weight, overweight and obese males. </a:t>
            </a:r>
            <a:r>
              <a:rPr lang="en-US" sz="1050" i="1" dirty="0">
                <a:effectLst/>
              </a:rPr>
              <a:t>Clinical Biomechanics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37</a:t>
            </a:r>
            <a:r>
              <a:rPr lang="en-US" sz="1050" dirty="0">
                <a:effectLst/>
              </a:rPr>
              <a:t>, 125–130. </a:t>
            </a:r>
          </a:p>
          <a:p>
            <a:r>
              <a:rPr lang="en-US" sz="1050" baseline="30000" dirty="0">
                <a:effectLst/>
              </a:rPr>
              <a:t>6</a:t>
            </a:r>
            <a:r>
              <a:rPr lang="en-US" sz="1050" dirty="0">
                <a:effectLst/>
              </a:rPr>
              <a:t>Kouchi, M., Kimura, M., &amp; </a:t>
            </a:r>
            <a:r>
              <a:rPr lang="en-US" sz="1050" dirty="0" err="1">
                <a:effectLst/>
              </a:rPr>
              <a:t>Mochimaru</a:t>
            </a:r>
            <a:r>
              <a:rPr lang="en-US" sz="1050" dirty="0">
                <a:effectLst/>
              </a:rPr>
              <a:t>, M. (2009). Deformation of foot cross-section shapes during walking. </a:t>
            </a:r>
            <a:r>
              <a:rPr lang="en-US" sz="1050" i="1" dirty="0">
                <a:effectLst/>
              </a:rPr>
              <a:t>Gait and Posture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30</a:t>
            </a:r>
            <a:r>
              <a:rPr lang="en-US" sz="1050" dirty="0">
                <a:effectLst/>
              </a:rPr>
              <a:t>(4), 482–486. </a:t>
            </a:r>
          </a:p>
          <a:p>
            <a:r>
              <a:rPr lang="en-US" sz="1050" baseline="30000" dirty="0">
                <a:effectLst/>
              </a:rPr>
              <a:t>7</a:t>
            </a:r>
            <a:r>
              <a:rPr lang="en-US" sz="1050" dirty="0">
                <a:effectLst/>
              </a:rPr>
              <a:t>Barisch-Fritz, B., </a:t>
            </a:r>
            <a:r>
              <a:rPr lang="en-US" sz="1050" dirty="0" err="1">
                <a:effectLst/>
              </a:rPr>
              <a:t>Schmeltzpfenning</a:t>
            </a:r>
            <a:r>
              <a:rPr lang="en-US" sz="1050" dirty="0">
                <a:effectLst/>
              </a:rPr>
              <a:t>, T., Plank, C., &amp; Grau, S. (2014). Foot deformation during walking: Differences between static and dynamic 3D foot morphology in developing feet. </a:t>
            </a:r>
            <a:r>
              <a:rPr lang="en-US" sz="1050" i="1" dirty="0">
                <a:effectLst/>
              </a:rPr>
              <a:t>Ergonomics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57</a:t>
            </a:r>
            <a:r>
              <a:rPr lang="en-US" sz="1050" dirty="0">
                <a:effectLst/>
              </a:rPr>
              <a:t>(6), 921–933. 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74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C8BD0-567F-0440-AFB7-B21AD4E9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8A977-DB54-434B-B75E-AC406125D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Planetary exploration and spacesuit injury incidence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2ABC-4F47-3D4F-895B-841E56A6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FE2C9-A18F-A144-854D-4DCE795E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19E29A-C509-4423-BC30-92883C9F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r>
              <a:rPr lang="en-US" dirty="0"/>
              <a:t> | Background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514118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F54DD1-56A7-CB45-9B5A-8347E354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2B433F-FE9E-CA42-921C-B890985A7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low-cost 4D scanning system capable of capturing foot shape around a treadmill</a:t>
            </a:r>
          </a:p>
          <a:p>
            <a:r>
              <a:rPr lang="en-US" dirty="0"/>
              <a:t>Create a predictive model of foot shape changes across the dorsal surface during stance phase</a:t>
            </a:r>
          </a:p>
          <a:p>
            <a:r>
              <a:rPr lang="en-US" dirty="0"/>
              <a:t>Identify specific areas of the foot that change shape during stance phase</a:t>
            </a:r>
          </a:p>
          <a:p>
            <a:r>
              <a:rPr lang="en-US" dirty="0"/>
              <a:t>Correlate changes in foot shape across large-scale population foot measurements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7453B-E776-074C-A203-31A6382B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5E52-0C0A-4249-BC1C-E4D1BF68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30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53C1956-81CB-4979-88BE-4F95D67D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</a:t>
            </a:r>
            <a:r>
              <a:rPr lang="en-US" dirty="0">
                <a:solidFill>
                  <a:schemeClr val="bg1"/>
                </a:solidFill>
              </a:rPr>
              <a:t>Aim 2</a:t>
            </a:r>
            <a:r>
              <a:rPr lang="en-US" dirty="0"/>
              <a:t>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2082572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8D9F-F720-41BE-9366-F2F334E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4D Scanning 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4C791-0DF8-4422-A7C8-F79E3524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C45E6-1DAE-47D7-8A8F-F80A35AA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D427E6-CF4A-4ED8-8883-15249138CAC2}" type="slidenum">
              <a:rPr lang="en-US" smtClean="0"/>
              <a:t>31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F9683C-31BB-4957-9707-F04AA5937928}"/>
              </a:ext>
            </a:extLst>
          </p:cNvPr>
          <p:cNvSpPr txBox="1">
            <a:spLocks/>
          </p:cNvSpPr>
          <p:nvPr/>
        </p:nvSpPr>
        <p:spPr>
          <a:xfrm>
            <a:off x="838200" y="2638251"/>
            <a:ext cx="10515600" cy="32878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Intel RealSense D415:</a:t>
            </a:r>
          </a:p>
          <a:p>
            <a:pPr marL="742950" lvl="1" indent="-285750"/>
            <a:r>
              <a:rPr lang="en-US" dirty="0"/>
              <a:t>3D point clouds at 90 frames-per-second</a:t>
            </a:r>
          </a:p>
          <a:p>
            <a:pPr marL="742950" lvl="1" indent="-285750"/>
            <a:r>
              <a:rPr lang="en-US" dirty="0"/>
              <a:t>$150</a:t>
            </a:r>
          </a:p>
          <a:p>
            <a:pPr marL="742950" lvl="1" indent="-285750"/>
            <a:r>
              <a:rPr lang="en-US" dirty="0"/>
              <a:t>Range: 15cm-10m </a:t>
            </a:r>
          </a:p>
          <a:p>
            <a:pPr marL="742950" lvl="1" indent="-285750"/>
            <a:r>
              <a:rPr lang="en-US" dirty="0"/>
              <a:t>Accuracy: ~2% of range</a:t>
            </a:r>
          </a:p>
          <a:p>
            <a:r>
              <a:rPr lang="en-US" dirty="0"/>
              <a:t>DynaMo</a:t>
            </a:r>
            <a:r>
              <a:rPr lang="en-US" baseline="30000" dirty="0"/>
              <a:t>1</a:t>
            </a:r>
            <a:r>
              <a:rPr lang="en-US" dirty="0"/>
              <a:t>: published software library to use multiple cameras for dynamic body shape capture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875E8-80F9-46F8-AD6D-26D0617FDEF8}"/>
              </a:ext>
            </a:extLst>
          </p:cNvPr>
          <p:cNvSpPr/>
          <p:nvPr/>
        </p:nvSpPr>
        <p:spPr>
          <a:xfrm>
            <a:off x="975360" y="5926146"/>
            <a:ext cx="109815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aseline="30000" dirty="0">
                <a:solidFill>
                  <a:prstClr val="black"/>
                </a:solidFill>
              </a:rPr>
              <a:t>1</a:t>
            </a:r>
            <a:r>
              <a:rPr lang="en-US" sz="1050" dirty="0">
                <a:solidFill>
                  <a:prstClr val="black"/>
                </a:solidFill>
              </a:rPr>
              <a:t>Boppana and Anderson. </a:t>
            </a:r>
            <a:r>
              <a:rPr lang="en-US" sz="1050" i="1" dirty="0">
                <a:solidFill>
                  <a:prstClr val="black"/>
                </a:solidFill>
              </a:rPr>
              <a:t>DynaMo: Dynamic Body Shape and Motion Capture with Intel RealSense Cameras </a:t>
            </a:r>
            <a:r>
              <a:rPr lang="en-US" sz="1050" dirty="0">
                <a:solidFill>
                  <a:prstClr val="black"/>
                </a:solidFill>
              </a:rPr>
              <a:t>(2019). Journal of Open Source Software.</a:t>
            </a:r>
          </a:p>
        </p:txBody>
      </p:sp>
      <p:pic>
        <p:nvPicPr>
          <p:cNvPr id="20" name="Picture 4" descr="Image result for intel d415">
            <a:extLst>
              <a:ext uri="{FF2B5EF4-FFF2-40B4-BE49-F238E27FC236}">
                <a16:creationId xmlns:a16="http://schemas.microsoft.com/office/drawing/2014/main" id="{3F76DD17-5317-BF4D-A705-574018E477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253" y="362465"/>
            <a:ext cx="6361492" cy="281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5FE98-FA0B-4DF7-8560-56EE2156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</a:t>
            </a:r>
            <a:r>
              <a:rPr lang="en-US" dirty="0">
                <a:solidFill>
                  <a:schemeClr val="bg1"/>
                </a:solidFill>
              </a:rPr>
              <a:t>Aim 2</a:t>
            </a:r>
            <a:r>
              <a:rPr lang="en-US" dirty="0"/>
              <a:t>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081262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C2FA-1CF5-4F37-A35F-4B36966A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0EC8E-EC54-44A7-8C5D-8312DA62CE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30 Subjects (15m/15f)</a:t>
            </a:r>
          </a:p>
          <a:p>
            <a:pPr lvl="1"/>
            <a:r>
              <a:rPr lang="en-US" dirty="0"/>
              <a:t>Stratified sampling by height for diversity in foot length</a:t>
            </a:r>
          </a:p>
          <a:p>
            <a:r>
              <a:rPr lang="en-US" dirty="0"/>
              <a:t>Subject anthropometry</a:t>
            </a:r>
          </a:p>
          <a:p>
            <a:pPr lvl="1"/>
            <a:r>
              <a:rPr lang="en-US" dirty="0"/>
              <a:t>Height, weight, foot length, foot width, arch length</a:t>
            </a:r>
          </a:p>
          <a:p>
            <a:r>
              <a:rPr lang="en-US" dirty="0"/>
              <a:t>Foot Preparation</a:t>
            </a:r>
          </a:p>
          <a:p>
            <a:pPr lvl="1"/>
            <a:r>
              <a:rPr lang="en-US" dirty="0"/>
              <a:t>Left foot covered in black sock</a:t>
            </a:r>
          </a:p>
          <a:p>
            <a:pPr lvl="1"/>
            <a:r>
              <a:rPr lang="pt-BR" dirty="0"/>
              <a:t>Right foot marked with 18 reflective markers</a:t>
            </a:r>
          </a:p>
          <a:p>
            <a:r>
              <a:rPr lang="pt-BR" dirty="0"/>
              <a:t>Subject walks on treadmill at 1.4 m/s</a:t>
            </a:r>
          </a:p>
          <a:p>
            <a:pPr lvl="1"/>
            <a:r>
              <a:rPr lang="pt-BR" dirty="0"/>
              <a:t>1 minute warm-up</a:t>
            </a:r>
          </a:p>
          <a:p>
            <a:pPr lvl="1"/>
            <a:r>
              <a:rPr lang="pt-BR" dirty="0"/>
              <a:t>Data collection for 10 seconds </a:t>
            </a:r>
          </a:p>
          <a:p>
            <a:pPr lvl="1"/>
            <a:r>
              <a:rPr lang="pt-BR" dirty="0"/>
              <a:t>Review and repeat if necessary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8DE4CE-52BF-4732-B6EE-2663537D6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D0ECDE-CE5B-4D83-ABBD-D5CDBFB8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172200" y="843757"/>
            <a:ext cx="518159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590330-E2F5-4A30-8FEC-AEC6BB9E4D9A}"/>
              </a:ext>
            </a:extLst>
          </p:cNvPr>
          <p:cNvSpPr txBox="1"/>
          <p:nvPr/>
        </p:nvSpPr>
        <p:spPr>
          <a:xfrm>
            <a:off x="6172200" y="481965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 treadmill in CU Locomotion Laboratory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76DFA5C-6BA0-40A9-8C12-94AABEF6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545DF41-3927-4FE8-BECA-3A66D1F97456}" type="slidenum">
              <a:rPr lang="en-US" smtClean="0"/>
              <a:t>32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A2190EF-50C8-4673-BD75-E1CC798B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CE775A-4F58-4E0F-B117-6324E1C61699}"/>
              </a:ext>
            </a:extLst>
          </p:cNvPr>
          <p:cNvSpPr/>
          <p:nvPr/>
        </p:nvSpPr>
        <p:spPr>
          <a:xfrm rot="18770503">
            <a:off x="9689704" y="2626133"/>
            <a:ext cx="640080" cy="5467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>
              <a:rot lat="2400000" lon="270000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55742-61A4-4BA4-91EB-814FC86D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</a:t>
            </a:r>
            <a:r>
              <a:rPr lang="en-US" dirty="0">
                <a:solidFill>
                  <a:schemeClr val="bg1"/>
                </a:solidFill>
              </a:rPr>
              <a:t>Aim 2</a:t>
            </a:r>
            <a:r>
              <a:rPr lang="en-US" dirty="0"/>
              <a:t>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04307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F5B6-407C-4315-8294-4E051E1E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A0F59-57C2-4125-A2AF-CA2DF52D60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2663" y="1428231"/>
            <a:ext cx="8559338" cy="481462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4B220-8AC1-4153-A13E-F1701C77E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478150" cy="319930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B8A42-3481-4857-9499-D743C0B275D1}"/>
              </a:ext>
            </a:extLst>
          </p:cNvPr>
          <p:cNvSpPr txBox="1"/>
          <p:nvPr/>
        </p:nvSpPr>
        <p:spPr>
          <a:xfrm>
            <a:off x="2709948" y="1230319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E90AA-0CA3-4A7A-9864-6D1422202E19}"/>
              </a:ext>
            </a:extLst>
          </p:cNvPr>
          <p:cNvSpPr txBox="1"/>
          <p:nvPr/>
        </p:nvSpPr>
        <p:spPr>
          <a:xfrm>
            <a:off x="5497483" y="1230319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87B10-5CB2-4878-9ED8-6047A4AF2A8E}"/>
              </a:ext>
            </a:extLst>
          </p:cNvPr>
          <p:cNvSpPr txBox="1"/>
          <p:nvPr/>
        </p:nvSpPr>
        <p:spPr>
          <a:xfrm>
            <a:off x="8162266" y="1243565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6ADF7-19E7-40AF-A913-11EAB292751D}"/>
              </a:ext>
            </a:extLst>
          </p:cNvPr>
          <p:cNvSpPr txBox="1"/>
          <p:nvPr/>
        </p:nvSpPr>
        <p:spPr>
          <a:xfrm>
            <a:off x="8162266" y="2829970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4E285-95CA-4F53-816A-56FFD5488CB7}"/>
              </a:ext>
            </a:extLst>
          </p:cNvPr>
          <p:cNvSpPr txBox="1"/>
          <p:nvPr/>
        </p:nvSpPr>
        <p:spPr>
          <a:xfrm>
            <a:off x="5497483" y="2829970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57DCF-3E57-424D-9FE6-11D0A07F8CBE}"/>
              </a:ext>
            </a:extLst>
          </p:cNvPr>
          <p:cNvSpPr txBox="1"/>
          <p:nvPr/>
        </p:nvSpPr>
        <p:spPr>
          <a:xfrm>
            <a:off x="2709948" y="2829970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A475-2626-4047-A743-1FE7345C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32138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2ED901-CDE1-425A-BB8E-C4D9322B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D427E6-CF4A-4ED8-8883-15249138CAC2}" type="slidenum">
              <a:rPr lang="en-US" smtClean="0"/>
              <a:t>33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A70F720-D9F2-436C-AD7D-347D3189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</a:t>
            </a:r>
            <a:r>
              <a:rPr lang="en-US" dirty="0">
                <a:solidFill>
                  <a:schemeClr val="bg1"/>
                </a:solidFill>
              </a:rPr>
              <a:t>Aim 2</a:t>
            </a:r>
            <a:r>
              <a:rPr lang="en-US" dirty="0"/>
              <a:t>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3128798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24E-7C8A-4441-8482-0A26B766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Foot Shape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2B07-FF44-FC43-8AE2-B7BECA64D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664" y="3021109"/>
            <a:ext cx="3457842" cy="31558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model predicts 8 principal components (95% of total variance)</a:t>
            </a:r>
          </a:p>
          <a:p>
            <a:r>
              <a:rPr lang="en-US" dirty="0"/>
              <a:t>Sex not found to be a predictive variable</a:t>
            </a:r>
          </a:p>
          <a:p>
            <a:r>
              <a:rPr lang="en-US" dirty="0"/>
              <a:t>Accuracy: 5.2 mm ± 2.0 mm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97A93-FF78-284C-9F1B-4C72D8F2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0AAFA-FEEA-584D-9DC4-994D318C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34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3F6CF2-7561-49BF-8000-3E2928C6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</a:t>
            </a:r>
            <a:r>
              <a:rPr lang="en-US" dirty="0">
                <a:solidFill>
                  <a:schemeClr val="bg1"/>
                </a:solidFill>
              </a:rPr>
              <a:t>Aim 2</a:t>
            </a:r>
            <a:r>
              <a:rPr lang="en-US" dirty="0"/>
              <a:t> | Aim 3 | Aim 4 | 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3D52C-F473-49FC-A146-57049E1798B6}"/>
              </a:ext>
            </a:extLst>
          </p:cNvPr>
          <p:cNvSpPr/>
          <p:nvPr/>
        </p:nvSpPr>
        <p:spPr>
          <a:xfrm>
            <a:off x="602070" y="6012117"/>
            <a:ext cx="109815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aseline="30000" dirty="0">
                <a:solidFill>
                  <a:prstClr val="black"/>
                </a:solidFill>
              </a:rPr>
              <a:t>1</a:t>
            </a:r>
            <a:r>
              <a:rPr lang="en-US" sz="1050" dirty="0">
                <a:effectLst/>
              </a:rPr>
              <a:t>Boppana, A., &amp; Anderson, A. P. (2020). Dynamic foot morphology explained through 4D scanning and shape modeling. </a:t>
            </a:r>
            <a:r>
              <a:rPr lang="en-US" sz="1050" i="1" dirty="0">
                <a:effectLst/>
              </a:rPr>
              <a:t>ArXiv:2007.11077</a:t>
            </a:r>
            <a:r>
              <a:rPr lang="en-US" sz="1050" i="1" dirty="0"/>
              <a:t>.</a:t>
            </a:r>
            <a:endParaRPr lang="en-US" sz="1050" dirty="0">
              <a:effectLst/>
            </a:endParaRP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DEEA81AF-299D-B240-A61D-DC815CD2F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44766" r="33364"/>
          <a:stretch>
            <a:fillRect/>
          </a:stretch>
        </p:blipFill>
        <p:spPr>
          <a:xfrm>
            <a:off x="6943657" y="34086"/>
            <a:ext cx="5273585" cy="3237191"/>
          </a:xfrm>
          <a:prstGeom prst="rect">
            <a:avLst/>
          </a:prstGeom>
        </p:spPr>
      </p:pic>
      <p:pic>
        <p:nvPicPr>
          <p:cNvPr id="12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1EE4CF47-A96A-2844-ACC2-646C3145C0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3065" b="55774"/>
          <a:stretch>
            <a:fillRect/>
          </a:stretch>
        </p:blipFill>
        <p:spPr>
          <a:xfrm>
            <a:off x="8140914" y="3229894"/>
            <a:ext cx="3986885" cy="27822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0D2E15-6116-274E-A92E-429B78B317D2}"/>
              </a:ext>
            </a:extLst>
          </p:cNvPr>
          <p:cNvSpPr txBox="1"/>
          <p:nvPr/>
        </p:nvSpPr>
        <p:spPr>
          <a:xfrm>
            <a:off x="4165727" y="4389292"/>
            <a:ext cx="3854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Play with the model yourself at:</a:t>
            </a:r>
          </a:p>
          <a:p>
            <a:r>
              <a:rPr lang="en-US" sz="1800" b="1" dirty="0"/>
              <a:t>http://tiny.cc/dynafootModel</a:t>
            </a:r>
            <a:endParaRPr lang="en-US" sz="1200" b="1" dirty="0"/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83F5A5A7-0D84-4046-8A85-C14EAA1ADA7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01" t="63341"/>
          <a:stretch/>
        </p:blipFill>
        <p:spPr>
          <a:xfrm>
            <a:off x="-49158" y="821937"/>
            <a:ext cx="6992815" cy="20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6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5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F12CCFF-6831-4901-B109-3CEAE161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039" y="940643"/>
            <a:ext cx="9211961" cy="5258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26EBC-B105-3A44-81A0-26178471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 Shape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0D63-0F42-1B42-8A29-0FA65C70A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602" y="686982"/>
            <a:ext cx="3390598" cy="5355024"/>
          </a:xfrm>
        </p:spPr>
        <p:txBody>
          <a:bodyPr anchor="ctr"/>
          <a:lstStyle/>
          <a:p>
            <a:r>
              <a:rPr lang="en-US" dirty="0"/>
              <a:t>Heel goes from a rounded shape to a sharp shape after heel-off</a:t>
            </a:r>
          </a:p>
          <a:p>
            <a:r>
              <a:rPr lang="en-US" dirty="0"/>
              <a:t>Explained by soft-tissue off-loading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CE412-F851-084C-A14E-37B989E3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14859-7D1A-0C4E-8315-A5D1D984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24008-32A3-1D46-B7C9-4AD8F8B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9807DF-53A2-C648-ABDE-33285ED5F968}"/>
              </a:ext>
            </a:extLst>
          </p:cNvPr>
          <p:cNvSpPr/>
          <p:nvPr/>
        </p:nvSpPr>
        <p:spPr>
          <a:xfrm rot="5703897">
            <a:off x="2950702" y="2238921"/>
            <a:ext cx="1629811" cy="695325"/>
          </a:xfrm>
          <a:prstGeom prst="ellipse">
            <a:avLst/>
          </a:prstGeom>
          <a:solidFill>
            <a:schemeClr val="bg1">
              <a:lumMod val="95000"/>
              <a:alpha val="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16BC02-3517-429C-9209-324ABA54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039" y="940643"/>
            <a:ext cx="9211961" cy="5258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26EBC-B105-3A44-81A0-26178471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Instep Shape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0D63-0F42-1B42-8A29-0FA65C70A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6352" y="821939"/>
            <a:ext cx="3782485" cy="5355024"/>
          </a:xfrm>
        </p:spPr>
        <p:txBody>
          <a:bodyPr anchor="ctr"/>
          <a:lstStyle/>
          <a:p>
            <a:r>
              <a:rPr lang="en-US" dirty="0"/>
              <a:t>Instep height drops after heel-off</a:t>
            </a:r>
          </a:p>
          <a:p>
            <a:r>
              <a:rPr lang="en-US" dirty="0"/>
              <a:t>Explained by medial-longitudinal arch (MLA) height dynamics </a:t>
            </a:r>
            <a:r>
              <a:rPr lang="en-US" baseline="30000" dirty="0"/>
              <a:t>1,2</a:t>
            </a:r>
          </a:p>
          <a:p>
            <a:r>
              <a:rPr lang="en-US" b="1" dirty="0"/>
              <a:t>Can the magnitude of instep height be characterized across the population?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CE412-F851-084C-A14E-37B989E3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14859-7D1A-0C4E-8315-A5D1D984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24008-32A3-1D46-B7C9-4AD8F8B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40DA9C-E37E-6744-808D-44E2A8664498}"/>
              </a:ext>
            </a:extLst>
          </p:cNvPr>
          <p:cNvSpPr/>
          <p:nvPr/>
        </p:nvSpPr>
        <p:spPr>
          <a:xfrm rot="1648182">
            <a:off x="4134231" y="2333354"/>
            <a:ext cx="1905649" cy="695325"/>
          </a:xfrm>
          <a:prstGeom prst="ellipse">
            <a:avLst/>
          </a:prstGeom>
          <a:solidFill>
            <a:schemeClr val="bg1">
              <a:lumMod val="95000"/>
              <a:alpha val="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91A520-79BD-E84F-8D2C-B7C234B11F2F}"/>
              </a:ext>
            </a:extLst>
          </p:cNvPr>
          <p:cNvSpPr/>
          <p:nvPr/>
        </p:nvSpPr>
        <p:spPr>
          <a:xfrm>
            <a:off x="0" y="5851157"/>
            <a:ext cx="109815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J. H. Hicks, “The mechanics of the foot II. The plantar aponeurosis and the arch,” </a:t>
            </a:r>
            <a:r>
              <a:rPr lang="en-US" sz="1050" i="1" dirty="0"/>
              <a:t>Journal of Anatomy</a:t>
            </a:r>
            <a:r>
              <a:rPr lang="en-US" sz="1050" dirty="0"/>
              <a:t>, vol. 88, no. 1, pp. 25–30, 1954.</a:t>
            </a:r>
          </a:p>
          <a:p>
            <a:r>
              <a:rPr lang="en-US" sz="1050" baseline="30000" dirty="0"/>
              <a:t>2</a:t>
            </a:r>
            <a:r>
              <a:rPr lang="en-US" sz="1050" dirty="0"/>
              <a:t>R. F. Ker, M. B. Bennett, S. R. Bibby, R. C. Kester, and R. </a:t>
            </a:r>
            <a:r>
              <a:rPr lang="en-US" sz="1050" dirty="0" err="1"/>
              <a:t>McN</a:t>
            </a:r>
            <a:r>
              <a:rPr lang="en-US" sz="1050" dirty="0"/>
              <a:t>. Alexander, “The spring in the arch of the human foot,” </a:t>
            </a:r>
            <a:r>
              <a:rPr lang="en-US" sz="1050" i="1" dirty="0"/>
              <a:t>Nature</a:t>
            </a:r>
            <a:r>
              <a:rPr lang="en-US" sz="1050" dirty="0"/>
              <a:t>, vol. 325, no. 6100, pp. 147–149, Jan. 1987.</a:t>
            </a:r>
            <a:endParaRPr lang="en-US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128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4B7D-97CA-4024-BC61-19B14ADE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Instep Height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AA7A-AC57-4821-8386-B773F1062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9"/>
            <a:ext cx="10515600" cy="4163712"/>
          </a:xfrm>
        </p:spPr>
        <p:txBody>
          <a:bodyPr/>
          <a:lstStyle/>
          <a:p>
            <a:r>
              <a:rPr lang="en-US" dirty="0"/>
              <a:t>What is the magnitude of instep height change in stance phase? </a:t>
            </a:r>
          </a:p>
          <a:p>
            <a:r>
              <a:rPr lang="en-US" dirty="0"/>
              <a:t>Does dynamic instep height correlate to static foot measurements?</a:t>
            </a:r>
          </a:p>
          <a:p>
            <a:pPr lvl="1"/>
            <a:r>
              <a:rPr lang="en-US" dirty="0"/>
              <a:t>Drive footwear design</a:t>
            </a:r>
          </a:p>
          <a:p>
            <a:pPr lvl="1"/>
            <a:r>
              <a:rPr lang="en-US" dirty="0"/>
              <a:t>Improve fit </a:t>
            </a:r>
          </a:p>
          <a:p>
            <a:r>
              <a:rPr lang="en-US" dirty="0"/>
              <a:t>Collaboration with </a:t>
            </a:r>
            <a:r>
              <a:rPr lang="en-US" dirty="0" err="1"/>
              <a:t>Volumental</a:t>
            </a:r>
            <a:r>
              <a:rPr lang="en-US" dirty="0"/>
              <a:t> AB: 1.2 million footwear scans</a:t>
            </a:r>
            <a:r>
              <a:rPr lang="en-US" baseline="30000" dirty="0"/>
              <a:t>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8F5ED-5AED-4CD6-A547-107BE745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166B7-27E0-4BAF-975A-42E4D462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</a:t>
            </a:r>
            <a:r>
              <a:rPr lang="en-US" dirty="0">
                <a:solidFill>
                  <a:schemeClr val="bg1"/>
                </a:solidFill>
              </a:rPr>
              <a:t>Aim 2 </a:t>
            </a:r>
            <a:r>
              <a:rPr lang="en-US" dirty="0"/>
              <a:t>| Aim 3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D1003-DC41-4954-A92E-D5EEAD43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9BC27-D4B8-488A-9C6F-928C02DD2A67}"/>
              </a:ext>
            </a:extLst>
          </p:cNvPr>
          <p:cNvSpPr/>
          <p:nvPr/>
        </p:nvSpPr>
        <p:spPr>
          <a:xfrm>
            <a:off x="602070" y="5991186"/>
            <a:ext cx="109815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Jurca, A., </a:t>
            </a:r>
            <a:r>
              <a:rPr lang="en-US" sz="1050" dirty="0" err="1">
                <a:effectLst/>
              </a:rPr>
              <a:t>Žabkar</a:t>
            </a:r>
            <a:r>
              <a:rPr lang="en-US" sz="1050" dirty="0">
                <a:effectLst/>
              </a:rPr>
              <a:t>, J., &amp; </a:t>
            </a:r>
            <a:r>
              <a:rPr lang="en-US" sz="1050" dirty="0" err="1">
                <a:effectLst/>
              </a:rPr>
              <a:t>Džeroski</a:t>
            </a:r>
            <a:r>
              <a:rPr lang="en-US" sz="1050" dirty="0">
                <a:effectLst/>
              </a:rPr>
              <a:t>, S. (2019). Analysis of 1.2 million foot scans from North America, Europe and Asia. </a:t>
            </a:r>
            <a:r>
              <a:rPr lang="en-US" sz="1050" i="1" dirty="0">
                <a:effectLst/>
              </a:rPr>
              <a:t>Scientific Reports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9</a:t>
            </a:r>
            <a:r>
              <a:rPr lang="en-US" sz="1050" dirty="0">
                <a:effectLst/>
              </a:rPr>
              <a:t>(1), 1–10. </a:t>
            </a:r>
          </a:p>
        </p:txBody>
      </p:sp>
    </p:spTree>
    <p:extLst>
      <p:ext uri="{BB962C8B-B14F-4D97-AF65-F5344CB8AC3E}">
        <p14:creationId xmlns:p14="http://schemas.microsoft.com/office/powerpoint/2010/main" val="2852006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4B7D-97CA-4024-BC61-19B14ADE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Instep Height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AA7A-AC57-4821-8386-B773F1062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5851967" cy="4964993"/>
          </a:xfrm>
        </p:spPr>
        <p:txBody>
          <a:bodyPr anchor="ctr">
            <a:normAutofit/>
          </a:bodyPr>
          <a:lstStyle/>
          <a:p>
            <a:r>
              <a:rPr lang="en-US" dirty="0"/>
              <a:t>New methodology to measure instep height without plantar foot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8F5ED-5AED-4CD6-A547-107BE745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26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D1003-DC41-4954-A92E-D5EEAD43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38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C01D0CB5-205C-431F-9CB1-F1D71A9D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5437" y="6356348"/>
            <a:ext cx="6454774" cy="365125"/>
          </a:xfrm>
        </p:spPr>
        <p:txBody>
          <a:bodyPr/>
          <a:lstStyle/>
          <a:p>
            <a:r>
              <a:rPr lang="en-US" dirty="0"/>
              <a:t>Background | Spacesuit Fit Eval | </a:t>
            </a:r>
            <a:r>
              <a:rPr lang="en-US" dirty="0">
                <a:solidFill>
                  <a:schemeClr val="bg1"/>
                </a:solidFill>
              </a:rPr>
              <a:t>4D Foot Model </a:t>
            </a:r>
            <a:r>
              <a:rPr lang="en-US" dirty="0"/>
              <a:t>| New Boot | Shoe Fit Eval | XR Studies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C82427-B5DA-4042-B2E9-8A2C364DC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310" y="750770"/>
            <a:ext cx="5591964" cy="52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17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83555C-0821-E24D-8A05-361C466B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87" r="68175" b="51036"/>
          <a:stretch/>
        </p:blipFill>
        <p:spPr>
          <a:xfrm>
            <a:off x="6142772" y="1111271"/>
            <a:ext cx="2538166" cy="36987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5117F-4D42-B744-836D-8F0E3D07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Instep Height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EA662-16B3-2341-90FA-FA3124F0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67858-7E00-584B-A4CA-72AF1C44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912BB-3C2D-0840-9C5C-8B8B984A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90DDF6-74AE-6342-91EC-F469B142A6B0}"/>
              </a:ext>
            </a:extLst>
          </p:cNvPr>
          <p:cNvSpPr txBox="1">
            <a:spLocks/>
          </p:cNvSpPr>
          <p:nvPr/>
        </p:nvSpPr>
        <p:spPr>
          <a:xfrm>
            <a:off x="235394" y="922638"/>
            <a:ext cx="6454774" cy="4964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Instep height correlated against MTP angle to assess change over stance phase</a:t>
            </a:r>
          </a:p>
          <a:p>
            <a:r>
              <a:rPr lang="en-US" dirty="0"/>
              <a:t>25/30 subjects: high correlation (r</a:t>
            </a:r>
            <a:r>
              <a:rPr lang="en-US" baseline="30000" dirty="0"/>
              <a:t>2</a:t>
            </a:r>
            <a:r>
              <a:rPr lang="en-US" dirty="0"/>
              <a:t>=0.73±0.10)</a:t>
            </a:r>
          </a:p>
          <a:p>
            <a:pPr lvl="1"/>
            <a:r>
              <a:rPr lang="en-US" dirty="0"/>
              <a:t>Mean instep height change: 15mm±4mm </a:t>
            </a:r>
          </a:p>
          <a:p>
            <a:r>
              <a:rPr lang="en-US" dirty="0"/>
              <a:t>5/30 subjects: low correlation (r</a:t>
            </a:r>
            <a:r>
              <a:rPr lang="en-US" baseline="30000" dirty="0"/>
              <a:t>2</a:t>
            </a:r>
            <a:r>
              <a:rPr lang="en-US" dirty="0"/>
              <a:t>=0.11±0.36) </a:t>
            </a:r>
          </a:p>
          <a:p>
            <a:pPr lvl="1"/>
            <a:r>
              <a:rPr lang="en-US" dirty="0"/>
              <a:t>No observable differences in foot shape in this group</a:t>
            </a:r>
          </a:p>
          <a:p>
            <a:pPr lvl="1"/>
            <a:r>
              <a:rPr lang="en-US" dirty="0"/>
              <a:t>3/5 subjects still had rise in instep height in late stance</a:t>
            </a:r>
          </a:p>
          <a:p>
            <a:endParaRPr lang="en-US" dirty="0"/>
          </a:p>
        </p:txBody>
      </p:sp>
      <p:pic>
        <p:nvPicPr>
          <p:cNvPr id="8" name="Content Placeholder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6E09BC90-E597-7745-BE0F-6F37CE87D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169" t="2984" r="48693" b="53128"/>
          <a:stretch/>
        </p:blipFill>
        <p:spPr>
          <a:xfrm>
            <a:off x="8680938" y="1111269"/>
            <a:ext cx="1606086" cy="3500310"/>
          </a:xfrm>
          <a:prstGeom prst="rect">
            <a:avLst/>
          </a:prstGeom>
        </p:spPr>
      </p:pic>
      <p:pic>
        <p:nvPicPr>
          <p:cNvPr id="9" name="Content Placeholder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8BE32835-E342-B440-ADD3-2AB9C324C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06" t="53980" r="48349" b="2132"/>
          <a:stretch/>
        </p:blipFill>
        <p:spPr>
          <a:xfrm>
            <a:off x="10496518" y="1210486"/>
            <a:ext cx="1710273" cy="3500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A884E-BEAD-0E42-AA04-0E36F561626C}"/>
              </a:ext>
            </a:extLst>
          </p:cNvPr>
          <p:cNvSpPr txBox="1"/>
          <p:nvPr/>
        </p:nvSpPr>
        <p:spPr>
          <a:xfrm>
            <a:off x="7778286" y="4787919"/>
            <a:ext cx="3555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normalized stance phase</a:t>
            </a:r>
          </a:p>
        </p:txBody>
      </p:sp>
    </p:spTree>
    <p:extLst>
      <p:ext uri="{BB962C8B-B14F-4D97-AF65-F5344CB8AC3E}">
        <p14:creationId xmlns:p14="http://schemas.microsoft.com/office/powerpoint/2010/main" val="149564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9C9E-EBB5-47EE-ABF0-2123E24C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358A-4D0B-4F74-B6D2-BBD51455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FD199-67AE-40E2-90AA-E444308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A3367-8EF2-4119-A389-F16FD440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D427E6-CF4A-4ED8-8883-15249138CAC2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Image result for nasa gateway roadmap">
            <a:extLst>
              <a:ext uri="{FF2B5EF4-FFF2-40B4-BE49-F238E27FC236}">
                <a16:creationId xmlns:a16="http://schemas.microsoft.com/office/drawing/2014/main" id="{545A02A7-03AD-4878-9F94-3B191B40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890" y="-562"/>
            <a:ext cx="11028218" cy="61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2DB781-B2B9-42A3-9251-6640E91B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r>
              <a:rPr lang="en-US" dirty="0"/>
              <a:t> | Background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562709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5F73-CD2E-C241-A149-60E9E174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FF6CE-AE58-0A42-9FFA-E24855D7D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correlations between maximum instep height change and foot anthropometrics</a:t>
            </a:r>
          </a:p>
          <a:p>
            <a:r>
              <a:rPr lang="en-US" dirty="0"/>
              <a:t>Need for adjustable lacing: accommodates dynamic instep height variability through tension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24F10-4660-DD4C-BB76-82676BB4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78405-EE02-4F47-ACB9-14C87B11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C6FAE-D434-044D-8D63-943E8FB8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A38A4-2ECB-E04A-950D-17A1ADB6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24" y="3868124"/>
            <a:ext cx="7264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0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590284-D3CC-9F49-8E5B-233DAF26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F28EB3-F11B-2848-8030-FACEF0755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9"/>
            <a:ext cx="10515600" cy="4019146"/>
          </a:xfrm>
        </p:spPr>
        <p:txBody>
          <a:bodyPr>
            <a:normAutofit/>
          </a:bodyPr>
          <a:lstStyle/>
          <a:p>
            <a:r>
              <a:rPr lang="en-US" dirty="0"/>
              <a:t>Statistical shape model created to predict dynamic foot shape during gait from subject anthropometry and kinematics</a:t>
            </a:r>
          </a:p>
          <a:p>
            <a:r>
              <a:rPr lang="en-US" dirty="0"/>
              <a:t>Model shows dynamic changes at instep and heel that can be targeted in design to reduce heel-lift</a:t>
            </a:r>
          </a:p>
          <a:p>
            <a:r>
              <a:rPr lang="en-US" dirty="0"/>
              <a:t>Low correlations between the dynamic instep height and subject anthropometrics suggest that adjustability is needed to accommodate static and dynamic instep height in footwear design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2095-186A-104A-8198-6392D65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B9B6-3501-C84C-8CAB-60DB8F13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41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EDCBDB0-8054-471E-8C9B-6345A885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</a:t>
            </a:r>
            <a:r>
              <a:rPr lang="en-US" dirty="0">
                <a:solidFill>
                  <a:schemeClr val="bg1"/>
                </a:solidFill>
              </a:rPr>
              <a:t>Aim 2</a:t>
            </a:r>
            <a:r>
              <a:rPr lang="en-US" dirty="0"/>
              <a:t>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2024279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85F7-F320-C041-90E4-4BD3CEF5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3FB15-BBD5-434E-B100-DE15CE8A2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a design process integrating dynamic foot morphology data for a novel spacesuit boot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2A7E-0064-9347-BF11-D089BB61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F2A0-93C9-EE49-909B-5AB5CEB5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42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E30747-3E2B-43FF-9AE2-BD85DE79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</a:t>
            </a:r>
            <a:r>
              <a:rPr lang="en-US" dirty="0">
                <a:solidFill>
                  <a:schemeClr val="bg1"/>
                </a:solidFill>
              </a:rPr>
              <a:t>Aim 3 </a:t>
            </a:r>
            <a:r>
              <a:rPr lang="en-US" dirty="0"/>
              <a:t>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717162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AFC3B7-AC07-4B2C-96F2-BE4282EA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11BC78-67FA-427E-A219-3B2D29F05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spacesuit boot designs modified terrestrial shoes and iterated based on subjective feedback</a:t>
            </a:r>
          </a:p>
          <a:p>
            <a:r>
              <a:rPr lang="en-US" dirty="0"/>
              <a:t>Spacesuit boot design should match the required operator motions for the intended actions, and be sized for the intended population  </a:t>
            </a:r>
          </a:p>
          <a:p>
            <a:r>
              <a:rPr lang="en-US" dirty="0"/>
              <a:t>No clear process for integrating all available data, including dynamic foot morphology data, into the spacesuit boot design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77A2B-E043-44A4-80B6-CA4C3FDA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ADFFA-ABEA-4927-BB06-4B825EC1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</a:t>
            </a:r>
            <a:r>
              <a:rPr lang="en-US" dirty="0">
                <a:solidFill>
                  <a:schemeClr val="bg1"/>
                </a:solidFill>
              </a:rPr>
              <a:t>Aim 3</a:t>
            </a:r>
            <a:r>
              <a:rPr lang="en-US" dirty="0"/>
              <a:t>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DB749-A89C-4993-A2C9-DA363C78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72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B41A84-C88C-8840-A3E9-DDA967A8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6F42-2ED8-604D-B095-49389D67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of existing foot shape and mobility knowledge</a:t>
            </a:r>
          </a:p>
          <a:p>
            <a:r>
              <a:rPr lang="en-US" dirty="0"/>
              <a:t>Development of a design framework to design a more compatible spacesuit boot</a:t>
            </a:r>
          </a:p>
          <a:p>
            <a:r>
              <a:rPr lang="en-US" dirty="0"/>
              <a:t>Design and construction of a spacesuit boot prototype leveraging the design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CEB5F-E36E-8045-BA9A-56B25812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1AA8B-9F4C-C940-B5C1-7C57C77F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44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2E54B0F-E814-4D5A-8BA5-D4D537CA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</a:t>
            </a:r>
            <a:r>
              <a:rPr lang="en-US" dirty="0">
                <a:solidFill>
                  <a:schemeClr val="bg1"/>
                </a:solidFill>
              </a:rPr>
              <a:t>Aim 3</a:t>
            </a:r>
            <a:r>
              <a:rPr lang="en-US" dirty="0"/>
              <a:t>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4267374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CDE-24CF-0048-934F-B50EEA6E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 Design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70FF4-C3BF-D844-B1D0-E9788C4D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1C9-9FB9-B94B-9470-B3AF5F88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45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A548A3-7BCE-4A9B-A15F-F12E90CC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</a:t>
            </a:r>
            <a:r>
              <a:rPr lang="en-US" dirty="0">
                <a:solidFill>
                  <a:schemeClr val="bg1"/>
                </a:solidFill>
              </a:rPr>
              <a:t>Aim 3</a:t>
            </a:r>
            <a:r>
              <a:rPr lang="en-US" dirty="0"/>
              <a:t> | Aim 4 | Summary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6CA0FEC-5F36-4EB8-855B-8D1E8C61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1296645"/>
          </a:xfrm>
        </p:spPr>
        <p:txBody>
          <a:bodyPr>
            <a:normAutofit fontScale="92500"/>
          </a:bodyPr>
          <a:lstStyle/>
          <a:p>
            <a:r>
              <a:rPr lang="en-US" dirty="0"/>
              <a:t>Individual linear measurements to be used to define sizing elements</a:t>
            </a:r>
          </a:p>
          <a:p>
            <a:r>
              <a:rPr lang="en-US" dirty="0"/>
              <a:t>Morphology and angular measurements define the overall design of the boot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5ABA4E-87D2-460C-8DBD-717C285CE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1838" y="2356435"/>
            <a:ext cx="8541972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EBC3EE-55B6-4FAE-B43B-124AEF2FF63C}"/>
              </a:ext>
            </a:extLst>
          </p:cNvPr>
          <p:cNvSpPr/>
          <p:nvPr/>
        </p:nvSpPr>
        <p:spPr>
          <a:xfrm>
            <a:off x="602070" y="6014035"/>
            <a:ext cx="109815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Boppana, A., &amp; Anderson, A. P. (2020). A Biomechanical Design Framework to Improve Spacesuit Boot Fit. </a:t>
            </a:r>
            <a:r>
              <a:rPr lang="en-US" sz="1050" i="1" dirty="0">
                <a:effectLst/>
              </a:rPr>
              <a:t>50th International Conference on Environmental Systems</a:t>
            </a:r>
            <a:r>
              <a:rPr lang="en-US" sz="1050" dirty="0">
                <a:effectLst/>
              </a:rPr>
              <a:t>.</a:t>
            </a:r>
          </a:p>
          <a:p>
            <a:r>
              <a:rPr lang="en-US" sz="1050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52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B5AA-2A5E-2C42-9A4C-EA51AA89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Nominal Foot Mobility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C7F22-EE9A-2F4A-A716-45D59D29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35600-972F-401D-BA52-B599A81E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</a:t>
            </a:r>
            <a:r>
              <a:rPr lang="en-US" dirty="0">
                <a:solidFill>
                  <a:schemeClr val="bg1"/>
                </a:solidFill>
              </a:rPr>
              <a:t>Aim 3</a:t>
            </a:r>
            <a:r>
              <a:rPr lang="en-US" dirty="0"/>
              <a:t> | Aim 4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D58FC-9F2A-DC47-BBD1-7D246CCB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E99CF6-A925-4F2F-A6B7-CBF966D56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070783"/>
          </a:xfrm>
        </p:spPr>
        <p:txBody>
          <a:bodyPr>
            <a:normAutofit/>
          </a:bodyPr>
          <a:lstStyle/>
          <a:p>
            <a:r>
              <a:rPr lang="en-US" dirty="0"/>
              <a:t>Nominal values taken from mobility while walking on uneven</a:t>
            </a:r>
            <a:r>
              <a:rPr lang="en-US" baseline="30000" dirty="0"/>
              <a:t>2 </a:t>
            </a:r>
            <a:r>
              <a:rPr lang="en-US" dirty="0"/>
              <a:t>and sloped surfaces</a:t>
            </a:r>
            <a:r>
              <a:rPr lang="en-US" baseline="30000" dirty="0"/>
              <a:t>3</a:t>
            </a:r>
          </a:p>
          <a:p>
            <a:r>
              <a:rPr lang="en-US" dirty="0"/>
              <a:t>Design should allow for joints to stabilize and provide power</a:t>
            </a:r>
          </a:p>
          <a:p>
            <a:r>
              <a:rPr lang="en-US" dirty="0"/>
              <a:t>Ankle joint dorsi/plantarflexion consistent with NASA requirements</a:t>
            </a:r>
            <a:r>
              <a:rPr lang="en-US" baseline="30000" dirty="0"/>
              <a:t>4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CA1243F-4CA6-4E2F-AF94-22BD5C5DBE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310717" y="642552"/>
            <a:ext cx="5495455" cy="388125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30A98E-DAC7-453B-8EBA-857764815442}"/>
              </a:ext>
            </a:extLst>
          </p:cNvPr>
          <p:cNvSpPr txBox="1"/>
          <p:nvPr/>
        </p:nvSpPr>
        <p:spPr>
          <a:xfrm>
            <a:off x="6467643" y="452339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Ideal foot mobility, with references cited below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7D9A0-9C5E-4281-A6DB-1362508BBCAB}"/>
              </a:ext>
            </a:extLst>
          </p:cNvPr>
          <p:cNvSpPr/>
          <p:nvPr/>
        </p:nvSpPr>
        <p:spPr>
          <a:xfrm>
            <a:off x="602070" y="5323456"/>
            <a:ext cx="1098150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aseline="30000" dirty="0">
                <a:effectLst/>
              </a:rPr>
              <a:t>1</a:t>
            </a:r>
            <a:r>
              <a:rPr lang="en-US" sz="1050" dirty="0">
                <a:effectLst/>
              </a:rPr>
              <a:t>Mann, R. A., &amp; </a:t>
            </a:r>
            <a:r>
              <a:rPr lang="en-US" sz="1050" dirty="0" err="1">
                <a:effectLst/>
              </a:rPr>
              <a:t>Hagy</a:t>
            </a:r>
            <a:r>
              <a:rPr lang="en-US" sz="1050" dirty="0">
                <a:effectLst/>
              </a:rPr>
              <a:t>, J. L. (1979). The function of the toes in walking and running. </a:t>
            </a:r>
            <a:r>
              <a:rPr lang="en-US" sz="1050" i="1" dirty="0">
                <a:effectLst/>
              </a:rPr>
              <a:t>Clinical </a:t>
            </a:r>
            <a:r>
              <a:rPr lang="en-US" sz="1050" i="1" dirty="0" err="1">
                <a:effectLst/>
              </a:rPr>
              <a:t>Orthopaedics</a:t>
            </a:r>
            <a:r>
              <a:rPr lang="en-US" sz="1050" i="1" dirty="0">
                <a:effectLst/>
              </a:rPr>
              <a:t> &amp; Related Research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July</a:t>
            </a:r>
            <a:r>
              <a:rPr lang="en-US" sz="1050" dirty="0">
                <a:effectLst/>
              </a:rPr>
              <a:t>(142), 24–29.</a:t>
            </a:r>
          </a:p>
          <a:p>
            <a:r>
              <a:rPr lang="en-US" sz="1050" baseline="30000" dirty="0">
                <a:effectLst/>
              </a:rPr>
              <a:t>2</a:t>
            </a:r>
            <a:r>
              <a:rPr lang="en-US" sz="1050" dirty="0">
                <a:effectLst/>
              </a:rPr>
              <a:t>Voloshina, A. S., </a:t>
            </a:r>
            <a:r>
              <a:rPr lang="en-US" sz="1050" dirty="0" err="1">
                <a:effectLst/>
              </a:rPr>
              <a:t>Kuo</a:t>
            </a:r>
            <a:r>
              <a:rPr lang="en-US" sz="1050" dirty="0">
                <a:effectLst/>
              </a:rPr>
              <a:t>, A. D., Daley, M. A., &amp; Ferris, D. P. (2013). Biomechanics and energetics of walking on uneven terrain. </a:t>
            </a:r>
            <a:r>
              <a:rPr lang="en-US" sz="1050" i="1" dirty="0">
                <a:effectLst/>
              </a:rPr>
              <a:t>Journal of Experimental Biology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216</a:t>
            </a:r>
            <a:r>
              <a:rPr lang="en-US" sz="1050" dirty="0">
                <a:effectLst/>
              </a:rPr>
              <a:t>(21), 3963–3970.</a:t>
            </a:r>
          </a:p>
          <a:p>
            <a:r>
              <a:rPr lang="en-US" sz="1050" baseline="30000" dirty="0">
                <a:effectLst/>
              </a:rPr>
              <a:t>3</a:t>
            </a:r>
            <a:r>
              <a:rPr lang="en-US" sz="1050" dirty="0">
                <a:effectLst/>
              </a:rPr>
              <a:t>Wannop, J. W., </a:t>
            </a:r>
            <a:r>
              <a:rPr lang="en-US" sz="1050" dirty="0" err="1">
                <a:effectLst/>
              </a:rPr>
              <a:t>Worobets</a:t>
            </a:r>
            <a:r>
              <a:rPr lang="en-US" sz="1050" dirty="0">
                <a:effectLst/>
              </a:rPr>
              <a:t>, J. T., Ruiz, R., &amp; </a:t>
            </a:r>
            <a:r>
              <a:rPr lang="en-US" sz="1050" dirty="0" err="1">
                <a:effectLst/>
              </a:rPr>
              <a:t>Stefanyshyn</a:t>
            </a:r>
            <a:r>
              <a:rPr lang="en-US" sz="1050" dirty="0">
                <a:effectLst/>
              </a:rPr>
              <a:t>, D. J. (2014). Footwear traction and three-dimensional kinematics of level, downhill, uphill and cross-slope walking. </a:t>
            </a:r>
            <a:r>
              <a:rPr lang="en-US" sz="1050" i="1" dirty="0">
                <a:effectLst/>
              </a:rPr>
              <a:t>Gait and Posture</a:t>
            </a:r>
            <a:r>
              <a:rPr lang="en-US" sz="1050" dirty="0">
                <a:effectLst/>
              </a:rPr>
              <a:t>, </a:t>
            </a:r>
            <a:r>
              <a:rPr lang="en-US" sz="1050" i="1" dirty="0">
                <a:effectLst/>
              </a:rPr>
              <a:t>40</a:t>
            </a:r>
            <a:r>
              <a:rPr lang="en-US" sz="1050" dirty="0">
                <a:effectLst/>
              </a:rPr>
              <a:t>(1), 118–122.</a:t>
            </a:r>
          </a:p>
          <a:p>
            <a:r>
              <a:rPr lang="en-US" sz="1050" baseline="30000" dirty="0"/>
              <a:t>4</a:t>
            </a:r>
            <a:r>
              <a:rPr lang="en-US" sz="1050" dirty="0">
                <a:effectLst/>
              </a:rPr>
              <a:t>NASA. (2019). </a:t>
            </a:r>
            <a:r>
              <a:rPr lang="en-US" sz="1050" i="1" dirty="0">
                <a:effectLst/>
              </a:rPr>
              <a:t>Small Business Innovation Research (SBIR) &amp; Small Business Technology Transfer (STTR) Fiscal Year 2019 General Solicitation</a:t>
            </a:r>
            <a:r>
              <a:rPr lang="en-US" sz="1050" dirty="0">
                <a:effectLst/>
              </a:rPr>
              <a:t>.</a:t>
            </a:r>
          </a:p>
          <a:p>
            <a:endParaRPr lang="en-US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473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D1D8-A5FD-5A44-A80A-63CAC732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Spacesuit Boot Design Process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326EC7-2BE5-7B4C-B2E0-94790136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scope to pressure bladder:</a:t>
            </a:r>
          </a:p>
          <a:p>
            <a:pPr lvl="1"/>
            <a:r>
              <a:rPr lang="en-US" dirty="0"/>
              <a:t>Closest layer to wearer</a:t>
            </a:r>
          </a:p>
          <a:p>
            <a:pPr lvl="1"/>
            <a:r>
              <a:rPr lang="en-US" dirty="0"/>
              <a:t>Must be deformed to allow for motion</a:t>
            </a:r>
          </a:p>
          <a:p>
            <a:pPr lvl="1"/>
            <a:r>
              <a:rPr lang="en-US" dirty="0"/>
              <a:t>Restraint layer not included after discussions with spacesuit engineers</a:t>
            </a:r>
          </a:p>
          <a:p>
            <a:r>
              <a:rPr lang="en-US" dirty="0"/>
              <a:t>Design will focus on:</a:t>
            </a:r>
          </a:p>
          <a:p>
            <a:pPr lvl="1"/>
            <a:r>
              <a:rPr lang="en-US" dirty="0"/>
              <a:t>Upper and lacing to accommodate instep height variability</a:t>
            </a:r>
          </a:p>
          <a:p>
            <a:pPr lvl="1"/>
            <a:r>
              <a:rPr lang="en-US" dirty="0"/>
              <a:t>Heel counter to secure heel during heel-off</a:t>
            </a:r>
          </a:p>
          <a:p>
            <a:r>
              <a:rPr lang="en-US" dirty="0"/>
              <a:t>Other elements borrowed from current spacesuit boot design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8F8C3-6ED0-8D4C-8FE6-27C90B84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456B-B265-D548-9D4B-7F5BDD6D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2D3D9-DB75-3B43-9980-24779209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2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7576-961D-3142-A8E1-DA43DA5A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Ankle Convolute Design</a:t>
            </a:r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478ECE06-F938-814B-B7A8-8A83B7ACEC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371"/>
          <a:stretch/>
        </p:blipFill>
        <p:spPr>
          <a:xfrm>
            <a:off x="2463004" y="2661852"/>
            <a:ext cx="7627939" cy="3144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50F2F0D-358F-E74A-8A56-7E90D3D1B99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200" y="751487"/>
                <a:ext cx="10877549" cy="5355024"/>
              </a:xfrm>
            </p:spPr>
            <p:txBody>
              <a:bodyPr/>
              <a:lstStyle/>
              <a:p>
                <a:r>
                  <a:rPr lang="en-US" dirty="0"/>
                  <a:t>Ankle convolutes borrowed from existing design</a:t>
                </a:r>
              </a:p>
              <a:p>
                <a:r>
                  <a:rPr lang="en-US" dirty="0"/>
                  <a:t>Sized for 95%ile male ankle circumference = 375 mm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𝑑𝑖𝑎𝑚𝑒𝑡𝑒𝑟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𝑅𝑂𝑀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𝑠𝑒𝑔𝑚𝑒𝑛𝑡𝑠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50F2F0D-358F-E74A-8A56-7E90D3D1B9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200" y="751487"/>
                <a:ext cx="10877549" cy="5355024"/>
              </a:xfrm>
              <a:blipFill>
                <a:blip r:embed="rId3"/>
                <a:stretch>
                  <a:fillRect l="-1050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BCA55-D9AD-1D4B-A23B-32223BA3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CD210-7C00-224F-9B08-29A9531E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632B5-5F7A-E542-B35E-D3308190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39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08EE-0716-1C42-B415-E0E1B6F9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Ankle Convolutes Joint Center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80207F-4DBC-0B48-BF0B-EEF9F94F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Angling convolutes allows for improved indexing with closer joint center alignment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38575-E504-404A-BF3F-732455B2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39038-3345-5941-B9EF-C95A3E55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D210F-C56C-2643-A98B-6BADC31C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E441FE-8BBC-C44C-88AD-18C33218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4" y="1820828"/>
            <a:ext cx="5346700" cy="40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82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E9B79-6AA5-5F46-95B6-65E82FC6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Planetary Exploration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E932B-AEC4-EB4B-B24C-54FD49F39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39"/>
            <a:ext cx="5181600" cy="4567479"/>
          </a:xfrm>
        </p:spPr>
        <p:txBody>
          <a:bodyPr>
            <a:normAutofit/>
          </a:bodyPr>
          <a:lstStyle/>
          <a:p>
            <a:r>
              <a:rPr lang="en-US" dirty="0"/>
              <a:t>“Success of planetary exploration depends on the ability of humans to work on and explore the surface”</a:t>
            </a:r>
            <a:r>
              <a:rPr lang="en-US" baseline="30000" dirty="0"/>
              <a:t>1</a:t>
            </a:r>
          </a:p>
          <a:p>
            <a:r>
              <a:rPr lang="en-US" dirty="0"/>
              <a:t>EVA: Extravehicular Activity</a:t>
            </a:r>
          </a:p>
          <a:p>
            <a:r>
              <a:rPr lang="en-US" dirty="0"/>
              <a:t>Limited EVA experience</a:t>
            </a:r>
          </a:p>
          <a:p>
            <a:pPr lvl="1"/>
            <a:r>
              <a:rPr lang="en-US" dirty="0"/>
              <a:t>78 hours over 6 Apollo missions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1.8 km longest traverse (Apollo 12)</a:t>
            </a:r>
          </a:p>
        </p:txBody>
      </p:sp>
      <p:pic>
        <p:nvPicPr>
          <p:cNvPr id="6" name="Content Placeholder 5" descr="A picture containing outdoor, sitting, person, dirt&#10;&#10;Description automatically generated">
            <a:extLst>
              <a:ext uri="{FF2B5EF4-FFF2-40B4-BE49-F238E27FC236}">
                <a16:creationId xmlns:a16="http://schemas.microsoft.com/office/drawing/2014/main" id="{F31294C6-E95D-434E-97BF-50251E9D95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0150" y="821939"/>
            <a:ext cx="4501085" cy="37916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1197C-108D-49C5-BEC9-C34B0C825F23}"/>
              </a:ext>
            </a:extLst>
          </p:cNvPr>
          <p:cNvSpPr txBox="1"/>
          <p:nvPr/>
        </p:nvSpPr>
        <p:spPr>
          <a:xfrm>
            <a:off x="6096000" y="485212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Buzz Aldrin performing EVA tasks on Apollo 11 (nasa.gov)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2BB49-9C23-4777-8658-7B8BFE5BBFC5}"/>
              </a:ext>
            </a:extLst>
          </p:cNvPr>
          <p:cNvSpPr txBox="1"/>
          <p:nvPr/>
        </p:nvSpPr>
        <p:spPr>
          <a:xfrm>
            <a:off x="800100" y="5810015"/>
            <a:ext cx="10439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Drake BG, Watts KD. </a:t>
            </a:r>
            <a:r>
              <a:rPr lang="en-US" sz="1050" i="1" dirty="0"/>
              <a:t>Human Exploration of Mars Design Reference Architecture 5.0</a:t>
            </a:r>
            <a:r>
              <a:rPr lang="en-US" sz="1050" dirty="0"/>
              <a:t> (2014). NASA/SP-2009-566-ADD2.</a:t>
            </a:r>
          </a:p>
          <a:p>
            <a:r>
              <a:rPr lang="en-US" sz="1050" baseline="30000" dirty="0"/>
              <a:t>2</a:t>
            </a:r>
            <a:r>
              <a:rPr lang="en-US" sz="1050" dirty="0"/>
              <a:t>Portree, D. S., and Trevino, R. C., </a:t>
            </a:r>
            <a:r>
              <a:rPr lang="en-US" sz="1050" i="1" dirty="0"/>
              <a:t>Walking to Olympus: An EVA Chronology</a:t>
            </a:r>
            <a:r>
              <a:rPr lang="en-US" sz="1050" dirty="0"/>
              <a:t>, NASA History Office, Washington, DC, 1997.</a:t>
            </a:r>
            <a:endParaRPr lang="en-US" sz="1050" baseline="30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2B62F-F43B-9B49-BC81-618ACBBF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EF4A9-7AB9-9A4C-A6A8-E7075A00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8361C50-8DE7-4FE5-8983-448C4978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r>
              <a:rPr lang="en-US" dirty="0"/>
              <a:t> | Background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3603058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BC5B-E9AC-A04D-9341-B59963D8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Ankle Convolute Construction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C7F6256C-0438-7E44-8742-D59B97AC3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73" y="922338"/>
            <a:ext cx="6727454" cy="52546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BBBF7-267C-7A47-8872-2F4C642C3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B40FE-4AD9-1343-B771-9A9DFE01D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6AF0-1AED-2841-98E7-96B66825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30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63CA72-9BE0-0C45-8D9D-31DD19A70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170" y="2864323"/>
            <a:ext cx="4010026" cy="2443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140FB-D08F-764C-8F81-9D3D13F6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7A68C-88AF-ED4E-9893-C8E051E6A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8"/>
            <a:ext cx="10515600" cy="1849137"/>
          </a:xfrm>
        </p:spPr>
        <p:txBody>
          <a:bodyPr/>
          <a:lstStyle/>
          <a:p>
            <a:r>
              <a:rPr lang="en-US" dirty="0"/>
              <a:t>Provided by U Oregon to match the last</a:t>
            </a:r>
          </a:p>
          <a:p>
            <a:r>
              <a:rPr lang="en-US" dirty="0"/>
              <a:t>3D printed mold to cast sole with Smooth-On Flex Form-it 17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D43FC-6679-2F47-93A8-D2896592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EDDE-C5BE-CD4C-BD86-8D7F28A7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2A96-5361-B149-9F1A-4721921D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1430AF34-526E-1C4D-90F5-43982F926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160" y="2454733"/>
            <a:ext cx="3513139" cy="32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70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lothing, footwear&#10;&#10;Description automatically generated">
            <a:extLst>
              <a:ext uri="{FF2B5EF4-FFF2-40B4-BE49-F238E27FC236}">
                <a16:creationId xmlns:a16="http://schemas.microsoft.com/office/drawing/2014/main" id="{6E4D36DA-FD22-CC48-826D-AD1559A4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9" y="1979678"/>
            <a:ext cx="5556249" cy="3955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5F3F6-B532-444F-A9D6-BEE3522D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 Modifications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8447BD-153C-A54C-9C00-E1718F9F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Male size 9 hiking last provided by U Oregon</a:t>
            </a:r>
          </a:p>
          <a:p>
            <a:r>
              <a:rPr lang="en-US" dirty="0"/>
              <a:t>Last ankle widened to 375mm circumference for donning/doffing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32786-656B-5345-9E75-A49FA6DE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8B0FE-2850-2449-ADCF-77A785C7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30E2B-6515-B14A-A43E-0B9E2310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49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5F3F6-B532-444F-A9D6-BEE3522D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 Patterning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8447BD-153C-A54C-9C00-E1718F9F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taping procedure</a:t>
            </a:r>
            <a:r>
              <a:rPr lang="en-US" baseline="30000" dirty="0"/>
              <a:t>1</a:t>
            </a:r>
            <a:r>
              <a:rPr lang="en-US" dirty="0"/>
              <a:t>: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32786-656B-5345-9E75-A49FA6DE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8B0FE-2850-2449-ADCF-77A785C7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30E2B-6515-B14A-A43E-0B9E2310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A picture containing different, bedroom, several, furniture&#10;&#10;Description automatically generated">
            <a:extLst>
              <a:ext uri="{FF2B5EF4-FFF2-40B4-BE49-F238E27FC236}">
                <a16:creationId xmlns:a16="http://schemas.microsoft.com/office/drawing/2014/main" id="{0755DD9B-FAFC-0D41-B1C8-829F68C57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33" y="1454298"/>
            <a:ext cx="3721100" cy="419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DEC8FE-2615-8D42-867F-379EFF3DCC3A}"/>
              </a:ext>
            </a:extLst>
          </p:cNvPr>
          <p:cNvSpPr/>
          <p:nvPr/>
        </p:nvSpPr>
        <p:spPr>
          <a:xfrm>
            <a:off x="1154111" y="5701574"/>
            <a:ext cx="9877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baseline="30000" dirty="0"/>
              <a:t>1</a:t>
            </a:r>
            <a:r>
              <a:rPr lang="en-US" sz="1000" dirty="0"/>
              <a:t>W. </a:t>
            </a:r>
            <a:r>
              <a:rPr lang="en-US" sz="1000" dirty="0" err="1"/>
              <a:t>Motawi</a:t>
            </a:r>
            <a:r>
              <a:rPr lang="en-US" sz="1000" dirty="0"/>
              <a:t>, </a:t>
            </a:r>
            <a:r>
              <a:rPr lang="en-US" sz="1000" i="1" dirty="0"/>
              <a:t>Footwear Pattern Making and Last Design</a:t>
            </a:r>
            <a:r>
              <a:rPr lang="en-US" sz="1000" dirty="0"/>
              <a:t>. Walid </a:t>
            </a:r>
            <a:r>
              <a:rPr lang="en-US" sz="1000" dirty="0" err="1"/>
              <a:t>Motawi</a:t>
            </a:r>
            <a:r>
              <a:rPr lang="en-US" sz="1000" dirty="0"/>
              <a:t>, 2020.</a:t>
            </a:r>
            <a:endParaRPr lang="en-US" sz="1000" dirty="0">
              <a:effectLst/>
            </a:endParaRPr>
          </a:p>
        </p:txBody>
      </p:sp>
      <p:pic>
        <p:nvPicPr>
          <p:cNvPr id="12" name="Picture 11" descr="A picture containing wall, indoor, different&#10;&#10;Description automatically generated">
            <a:extLst>
              <a:ext uri="{FF2B5EF4-FFF2-40B4-BE49-F238E27FC236}">
                <a16:creationId xmlns:a16="http://schemas.microsoft.com/office/drawing/2014/main" id="{F56B5048-549B-6A46-9DE0-401947E56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2" y="1454299"/>
            <a:ext cx="5780688" cy="41909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24A272-514A-304C-A316-49CF96D805D9}"/>
              </a:ext>
            </a:extLst>
          </p:cNvPr>
          <p:cNvCxnSpPr/>
          <p:nvPr/>
        </p:nvCxnSpPr>
        <p:spPr>
          <a:xfrm>
            <a:off x="5267325" y="3162300"/>
            <a:ext cx="72231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253BBF-02FB-F347-A5DF-A48353182557}"/>
              </a:ext>
            </a:extLst>
          </p:cNvPr>
          <p:cNvSpPr/>
          <p:nvPr/>
        </p:nvSpPr>
        <p:spPr>
          <a:xfrm>
            <a:off x="1332633" y="1454298"/>
            <a:ext cx="286617" cy="184002"/>
          </a:xfrm>
          <a:prstGeom prst="rect">
            <a:avLst/>
          </a:prstGeom>
          <a:solidFill>
            <a:srgbClr val="C5C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B67A52-F7E7-1E47-89E8-E287D0F7C05E}"/>
              </a:ext>
            </a:extLst>
          </p:cNvPr>
          <p:cNvSpPr/>
          <p:nvPr/>
        </p:nvSpPr>
        <p:spPr>
          <a:xfrm>
            <a:off x="3193183" y="1454298"/>
            <a:ext cx="286617" cy="184002"/>
          </a:xfrm>
          <a:prstGeom prst="rect">
            <a:avLst/>
          </a:prstGeom>
          <a:solidFill>
            <a:srgbClr val="C5C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AD34A-1A8C-9C4E-8E3A-7CDB46607624}"/>
              </a:ext>
            </a:extLst>
          </p:cNvPr>
          <p:cNvSpPr/>
          <p:nvPr/>
        </p:nvSpPr>
        <p:spPr>
          <a:xfrm>
            <a:off x="1332633" y="2863998"/>
            <a:ext cx="286617" cy="184002"/>
          </a:xfrm>
          <a:prstGeom prst="rect">
            <a:avLst/>
          </a:prstGeom>
          <a:solidFill>
            <a:srgbClr val="C5C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04C27-855F-004A-838E-B1E44FF0F960}"/>
              </a:ext>
            </a:extLst>
          </p:cNvPr>
          <p:cNvSpPr/>
          <p:nvPr/>
        </p:nvSpPr>
        <p:spPr>
          <a:xfrm>
            <a:off x="3193183" y="2863998"/>
            <a:ext cx="286617" cy="184002"/>
          </a:xfrm>
          <a:prstGeom prst="rect">
            <a:avLst/>
          </a:prstGeom>
          <a:solidFill>
            <a:srgbClr val="C5C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43F38E-5F99-0447-BB65-C6E9BABB6072}"/>
              </a:ext>
            </a:extLst>
          </p:cNvPr>
          <p:cNvSpPr/>
          <p:nvPr/>
        </p:nvSpPr>
        <p:spPr>
          <a:xfrm>
            <a:off x="2288308" y="4247936"/>
            <a:ext cx="286617" cy="184002"/>
          </a:xfrm>
          <a:prstGeom prst="rect">
            <a:avLst/>
          </a:prstGeom>
          <a:solidFill>
            <a:srgbClr val="8D8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C10CB-866A-8B4F-AAFC-2B5B185D4704}"/>
              </a:ext>
            </a:extLst>
          </p:cNvPr>
          <p:cNvSpPr/>
          <p:nvPr/>
        </p:nvSpPr>
        <p:spPr>
          <a:xfrm>
            <a:off x="6603133" y="4876586"/>
            <a:ext cx="286617" cy="184002"/>
          </a:xfrm>
          <a:prstGeom prst="rect">
            <a:avLst/>
          </a:prstGeom>
          <a:solidFill>
            <a:srgbClr val="8D8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7B89FC-79B2-D245-9FE6-4CCF8257C2FD}"/>
              </a:ext>
            </a:extLst>
          </p:cNvPr>
          <p:cNvSpPr/>
          <p:nvPr/>
        </p:nvSpPr>
        <p:spPr>
          <a:xfrm>
            <a:off x="7384183" y="4876586"/>
            <a:ext cx="286617" cy="184002"/>
          </a:xfrm>
          <a:prstGeom prst="rect">
            <a:avLst/>
          </a:prstGeom>
          <a:solidFill>
            <a:srgbClr val="8D8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793C0-3F31-924A-AC4F-F9796F82AA63}"/>
              </a:ext>
            </a:extLst>
          </p:cNvPr>
          <p:cNvSpPr/>
          <p:nvPr/>
        </p:nvSpPr>
        <p:spPr>
          <a:xfrm>
            <a:off x="8444632" y="5089163"/>
            <a:ext cx="286617" cy="184002"/>
          </a:xfrm>
          <a:prstGeom prst="rect">
            <a:avLst/>
          </a:prstGeom>
          <a:solidFill>
            <a:srgbClr val="8D8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2A9866-8945-564A-ACE7-8D53C7650DB5}"/>
              </a:ext>
            </a:extLst>
          </p:cNvPr>
          <p:cNvSpPr/>
          <p:nvPr/>
        </p:nvSpPr>
        <p:spPr>
          <a:xfrm>
            <a:off x="9060148" y="5028763"/>
            <a:ext cx="286617" cy="184002"/>
          </a:xfrm>
          <a:prstGeom prst="rect">
            <a:avLst/>
          </a:prstGeom>
          <a:solidFill>
            <a:srgbClr val="8D8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BAB61A-58F2-F74E-A73F-F1E9EE01170B}"/>
              </a:ext>
            </a:extLst>
          </p:cNvPr>
          <p:cNvSpPr/>
          <p:nvPr/>
        </p:nvSpPr>
        <p:spPr>
          <a:xfrm>
            <a:off x="7240874" y="2303116"/>
            <a:ext cx="286617" cy="184002"/>
          </a:xfrm>
          <a:prstGeom prst="rect">
            <a:avLst/>
          </a:prstGeom>
          <a:solidFill>
            <a:srgbClr val="8D8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6050A7-91F1-5B41-9E3C-6D469374B7A0}"/>
              </a:ext>
            </a:extLst>
          </p:cNvPr>
          <p:cNvSpPr/>
          <p:nvPr/>
        </p:nvSpPr>
        <p:spPr>
          <a:xfrm>
            <a:off x="7546541" y="1727931"/>
            <a:ext cx="286617" cy="184002"/>
          </a:xfrm>
          <a:prstGeom prst="rect">
            <a:avLst/>
          </a:prstGeom>
          <a:solidFill>
            <a:srgbClr val="8D8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D1C48-E476-B14B-B749-5069AC558A2A}"/>
              </a:ext>
            </a:extLst>
          </p:cNvPr>
          <p:cNvSpPr/>
          <p:nvPr/>
        </p:nvSpPr>
        <p:spPr>
          <a:xfrm>
            <a:off x="10289741" y="1994631"/>
            <a:ext cx="286617" cy="184002"/>
          </a:xfrm>
          <a:prstGeom prst="rect">
            <a:avLst/>
          </a:prstGeom>
          <a:solidFill>
            <a:srgbClr val="8D8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63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0F86-7E95-5548-87F2-ACF29952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Lacing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C300B-195C-FD47-AA07-1AD5B8188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D2BA8-45DA-EA4A-BB34-4033C536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CF6CB-05BA-3C4B-B27B-D9550ECF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372" y="1485900"/>
            <a:ext cx="5571901" cy="452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15C5F-A5F2-8440-ADAD-75C29C00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373" y="1828800"/>
            <a:ext cx="5683128" cy="417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C65F4E-5B9A-0841-8BDE-BAF9090A6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072" y="1168400"/>
            <a:ext cx="6234784" cy="48387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A205B0-D50C-9D4A-8A23-F4D32D48D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3" y="642552"/>
            <a:ext cx="5596954" cy="5254325"/>
          </a:xfrm>
        </p:spPr>
        <p:txBody>
          <a:bodyPr anchor="ctr">
            <a:normAutofit/>
          </a:bodyPr>
          <a:lstStyle/>
          <a:p>
            <a:pPr marL="457200" indent="-457200"/>
            <a:r>
              <a:rPr lang="en-US" dirty="0"/>
              <a:t>BOA H4 system chosen for strength</a:t>
            </a:r>
          </a:p>
          <a:p>
            <a:pPr marL="457200" indent="-457200"/>
            <a:r>
              <a:rPr lang="en-US" dirty="0"/>
              <a:t>Convolute runs from MTP joint back to allow for pivot</a:t>
            </a:r>
          </a:p>
          <a:p>
            <a:pPr marL="914400" lvl="1" indent="-457200"/>
            <a:r>
              <a:rPr lang="en-US" dirty="0"/>
              <a:t>40mm of vertical adjustment at heel</a:t>
            </a:r>
          </a:p>
          <a:p>
            <a:pPr marL="457200" indent="-457200"/>
            <a:r>
              <a:rPr lang="en-US" dirty="0"/>
              <a:t>Lacing tightens pivot to secure foot, further tightens during heel-off</a:t>
            </a:r>
          </a:p>
        </p:txBody>
      </p:sp>
    </p:spTree>
    <p:extLst>
      <p:ext uri="{BB962C8B-B14F-4D97-AF65-F5344CB8AC3E}">
        <p14:creationId xmlns:p14="http://schemas.microsoft.com/office/powerpoint/2010/main" val="91966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88B0-2984-BA43-96D0-081B4B82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DF7C-9249-FD42-935F-157C1492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Rearmost BOA dial acts as heel-counter</a:t>
            </a:r>
          </a:p>
          <a:p>
            <a:r>
              <a:rPr lang="en-US" dirty="0"/>
              <a:t>Additional internal heel counter molded based on last shape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36B62-FC98-764F-8714-559C223A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5741D-5F62-0043-8BDF-34DDC910E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69C5A-629D-6148-B682-4FDF1711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4DFA1-3FF8-41CD-B0BF-B62B33160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2199" y="2425007"/>
            <a:ext cx="5628939" cy="338332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564EC88-988B-46C0-9957-F8F53B206D87}"/>
              </a:ext>
            </a:extLst>
          </p:cNvPr>
          <p:cNvSpPr/>
          <p:nvPr/>
        </p:nvSpPr>
        <p:spPr>
          <a:xfrm>
            <a:off x="3815796" y="4528907"/>
            <a:ext cx="728421" cy="44170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B02A13-AC31-6149-AFAF-E239DE9C7696}"/>
              </a:ext>
            </a:extLst>
          </p:cNvPr>
          <p:cNvGrpSpPr/>
          <p:nvPr/>
        </p:nvGrpSpPr>
        <p:grpSpPr>
          <a:xfrm>
            <a:off x="4784776" y="1941951"/>
            <a:ext cx="4783876" cy="2637379"/>
            <a:chOff x="5504796" y="2030588"/>
            <a:chExt cx="4783876" cy="26373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1CC02D-2505-4B1A-A4AA-70F29E321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796" y="2030588"/>
              <a:ext cx="4783876" cy="2637379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E9E35B-0BE1-41F0-AD39-511330B59368}"/>
                </a:ext>
              </a:extLst>
            </p:cNvPr>
            <p:cNvSpPr/>
            <p:nvPr/>
          </p:nvSpPr>
          <p:spPr>
            <a:xfrm>
              <a:off x="9700087" y="3917674"/>
              <a:ext cx="181717" cy="397987"/>
            </a:xfrm>
            <a:custGeom>
              <a:avLst/>
              <a:gdLst>
                <a:gd name="connsiteX0" fmla="*/ 0 w 240311"/>
                <a:gd name="connsiteY0" fmla="*/ 371959 h 371959"/>
                <a:gd name="connsiteX1" fmla="*/ 69742 w 240311"/>
                <a:gd name="connsiteY1" fmla="*/ 154983 h 371959"/>
                <a:gd name="connsiteX2" fmla="*/ 123986 w 240311"/>
                <a:gd name="connsiteY2" fmla="*/ 7749 h 371959"/>
                <a:gd name="connsiteX3" fmla="*/ 193729 w 240311"/>
                <a:gd name="connsiteY3" fmla="*/ 0 h 371959"/>
                <a:gd name="connsiteX4" fmla="*/ 240224 w 240311"/>
                <a:gd name="connsiteY4" fmla="*/ 278970 h 371959"/>
                <a:gd name="connsiteX5" fmla="*/ 232474 w 240311"/>
                <a:gd name="connsiteY5" fmla="*/ 340963 h 371959"/>
                <a:gd name="connsiteX6" fmla="*/ 232474 w 240311"/>
                <a:gd name="connsiteY6" fmla="*/ 348712 h 371959"/>
                <a:gd name="connsiteX7" fmla="*/ 0 w 240311"/>
                <a:gd name="connsiteY7" fmla="*/ 371959 h 371959"/>
                <a:gd name="connsiteX0" fmla="*/ 0 w 240311"/>
                <a:gd name="connsiteY0" fmla="*/ 371959 h 371959"/>
                <a:gd name="connsiteX1" fmla="*/ 60217 w 240311"/>
                <a:gd name="connsiteY1" fmla="*/ 183558 h 371959"/>
                <a:gd name="connsiteX2" fmla="*/ 123986 w 240311"/>
                <a:gd name="connsiteY2" fmla="*/ 7749 h 371959"/>
                <a:gd name="connsiteX3" fmla="*/ 193729 w 240311"/>
                <a:gd name="connsiteY3" fmla="*/ 0 h 371959"/>
                <a:gd name="connsiteX4" fmla="*/ 240224 w 240311"/>
                <a:gd name="connsiteY4" fmla="*/ 278970 h 371959"/>
                <a:gd name="connsiteX5" fmla="*/ 232474 w 240311"/>
                <a:gd name="connsiteY5" fmla="*/ 340963 h 371959"/>
                <a:gd name="connsiteX6" fmla="*/ 232474 w 240311"/>
                <a:gd name="connsiteY6" fmla="*/ 348712 h 371959"/>
                <a:gd name="connsiteX7" fmla="*/ 0 w 240311"/>
                <a:gd name="connsiteY7" fmla="*/ 371959 h 371959"/>
                <a:gd name="connsiteX0" fmla="*/ 0 w 240311"/>
                <a:gd name="connsiteY0" fmla="*/ 371959 h 371959"/>
                <a:gd name="connsiteX1" fmla="*/ 60217 w 240311"/>
                <a:gd name="connsiteY1" fmla="*/ 183558 h 371959"/>
                <a:gd name="connsiteX2" fmla="*/ 104936 w 240311"/>
                <a:gd name="connsiteY2" fmla="*/ 2986 h 371959"/>
                <a:gd name="connsiteX3" fmla="*/ 193729 w 240311"/>
                <a:gd name="connsiteY3" fmla="*/ 0 h 371959"/>
                <a:gd name="connsiteX4" fmla="*/ 240224 w 240311"/>
                <a:gd name="connsiteY4" fmla="*/ 278970 h 371959"/>
                <a:gd name="connsiteX5" fmla="*/ 232474 w 240311"/>
                <a:gd name="connsiteY5" fmla="*/ 340963 h 371959"/>
                <a:gd name="connsiteX6" fmla="*/ 232474 w 240311"/>
                <a:gd name="connsiteY6" fmla="*/ 348712 h 371959"/>
                <a:gd name="connsiteX7" fmla="*/ 0 w 240311"/>
                <a:gd name="connsiteY7" fmla="*/ 371959 h 371959"/>
                <a:gd name="connsiteX0" fmla="*/ 0 w 240311"/>
                <a:gd name="connsiteY0" fmla="*/ 371959 h 371959"/>
                <a:gd name="connsiteX1" fmla="*/ 60217 w 240311"/>
                <a:gd name="connsiteY1" fmla="*/ 183558 h 371959"/>
                <a:gd name="connsiteX2" fmla="*/ 104936 w 240311"/>
                <a:gd name="connsiteY2" fmla="*/ 2986 h 371959"/>
                <a:gd name="connsiteX3" fmla="*/ 193729 w 240311"/>
                <a:gd name="connsiteY3" fmla="*/ 0 h 371959"/>
                <a:gd name="connsiteX4" fmla="*/ 240224 w 240311"/>
                <a:gd name="connsiteY4" fmla="*/ 278970 h 371959"/>
                <a:gd name="connsiteX5" fmla="*/ 232474 w 240311"/>
                <a:gd name="connsiteY5" fmla="*/ 340963 h 371959"/>
                <a:gd name="connsiteX6" fmla="*/ 234856 w 240311"/>
                <a:gd name="connsiteY6" fmla="*/ 370143 h 371959"/>
                <a:gd name="connsiteX7" fmla="*/ 0 w 240311"/>
                <a:gd name="connsiteY7" fmla="*/ 371959 h 371959"/>
                <a:gd name="connsiteX0" fmla="*/ 0 w 234856"/>
                <a:gd name="connsiteY0" fmla="*/ 371959 h 371959"/>
                <a:gd name="connsiteX1" fmla="*/ 60217 w 234856"/>
                <a:gd name="connsiteY1" fmla="*/ 183558 h 371959"/>
                <a:gd name="connsiteX2" fmla="*/ 104936 w 234856"/>
                <a:gd name="connsiteY2" fmla="*/ 2986 h 371959"/>
                <a:gd name="connsiteX3" fmla="*/ 193729 w 234856"/>
                <a:gd name="connsiteY3" fmla="*/ 0 h 371959"/>
                <a:gd name="connsiteX4" fmla="*/ 147355 w 234856"/>
                <a:gd name="connsiteY4" fmla="*/ 283733 h 371959"/>
                <a:gd name="connsiteX5" fmla="*/ 232474 w 234856"/>
                <a:gd name="connsiteY5" fmla="*/ 340963 h 371959"/>
                <a:gd name="connsiteX6" fmla="*/ 234856 w 234856"/>
                <a:gd name="connsiteY6" fmla="*/ 370143 h 371959"/>
                <a:gd name="connsiteX7" fmla="*/ 0 w 234856"/>
                <a:gd name="connsiteY7" fmla="*/ 371959 h 371959"/>
                <a:gd name="connsiteX0" fmla="*/ 0 w 238564"/>
                <a:gd name="connsiteY0" fmla="*/ 371959 h 371959"/>
                <a:gd name="connsiteX1" fmla="*/ 60217 w 238564"/>
                <a:gd name="connsiteY1" fmla="*/ 183558 h 371959"/>
                <a:gd name="connsiteX2" fmla="*/ 104936 w 238564"/>
                <a:gd name="connsiteY2" fmla="*/ 2986 h 371959"/>
                <a:gd name="connsiteX3" fmla="*/ 193729 w 238564"/>
                <a:gd name="connsiteY3" fmla="*/ 0 h 371959"/>
                <a:gd name="connsiteX4" fmla="*/ 147355 w 238564"/>
                <a:gd name="connsiteY4" fmla="*/ 283733 h 371959"/>
                <a:gd name="connsiteX5" fmla="*/ 234856 w 238564"/>
                <a:gd name="connsiteY5" fmla="*/ 370143 h 371959"/>
                <a:gd name="connsiteX6" fmla="*/ 0 w 238564"/>
                <a:gd name="connsiteY6" fmla="*/ 371959 h 371959"/>
                <a:gd name="connsiteX0" fmla="*/ 0 w 195269"/>
                <a:gd name="connsiteY0" fmla="*/ 371959 h 372525"/>
                <a:gd name="connsiteX1" fmla="*/ 60217 w 195269"/>
                <a:gd name="connsiteY1" fmla="*/ 183558 h 372525"/>
                <a:gd name="connsiteX2" fmla="*/ 104936 w 195269"/>
                <a:gd name="connsiteY2" fmla="*/ 2986 h 372525"/>
                <a:gd name="connsiteX3" fmla="*/ 193729 w 195269"/>
                <a:gd name="connsiteY3" fmla="*/ 0 h 372525"/>
                <a:gd name="connsiteX4" fmla="*/ 147355 w 195269"/>
                <a:gd name="connsiteY4" fmla="*/ 283733 h 372525"/>
                <a:gd name="connsiteX5" fmla="*/ 113412 w 195269"/>
                <a:gd name="connsiteY5" fmla="*/ 372525 h 372525"/>
                <a:gd name="connsiteX6" fmla="*/ 0 w 195269"/>
                <a:gd name="connsiteY6" fmla="*/ 371959 h 372525"/>
                <a:gd name="connsiteX0" fmla="*/ 0 w 195269"/>
                <a:gd name="connsiteY0" fmla="*/ 371959 h 372525"/>
                <a:gd name="connsiteX1" fmla="*/ 82152 w 195269"/>
                <a:gd name="connsiteY1" fmla="*/ 237733 h 372525"/>
                <a:gd name="connsiteX2" fmla="*/ 104936 w 195269"/>
                <a:gd name="connsiteY2" fmla="*/ 2986 h 372525"/>
                <a:gd name="connsiteX3" fmla="*/ 193729 w 195269"/>
                <a:gd name="connsiteY3" fmla="*/ 0 h 372525"/>
                <a:gd name="connsiteX4" fmla="*/ 147355 w 195269"/>
                <a:gd name="connsiteY4" fmla="*/ 283733 h 372525"/>
                <a:gd name="connsiteX5" fmla="*/ 113412 w 195269"/>
                <a:gd name="connsiteY5" fmla="*/ 372525 h 372525"/>
                <a:gd name="connsiteX6" fmla="*/ 0 w 195269"/>
                <a:gd name="connsiteY6" fmla="*/ 371959 h 372525"/>
                <a:gd name="connsiteX0" fmla="*/ 0 w 195269"/>
                <a:gd name="connsiteY0" fmla="*/ 371959 h 372525"/>
                <a:gd name="connsiteX1" fmla="*/ 68653 w 195269"/>
                <a:gd name="connsiteY1" fmla="*/ 237733 h 372525"/>
                <a:gd name="connsiteX2" fmla="*/ 104936 w 195269"/>
                <a:gd name="connsiteY2" fmla="*/ 2986 h 372525"/>
                <a:gd name="connsiteX3" fmla="*/ 193729 w 195269"/>
                <a:gd name="connsiteY3" fmla="*/ 0 h 372525"/>
                <a:gd name="connsiteX4" fmla="*/ 147355 w 195269"/>
                <a:gd name="connsiteY4" fmla="*/ 283733 h 372525"/>
                <a:gd name="connsiteX5" fmla="*/ 113412 w 195269"/>
                <a:gd name="connsiteY5" fmla="*/ 372525 h 372525"/>
                <a:gd name="connsiteX6" fmla="*/ 0 w 195269"/>
                <a:gd name="connsiteY6" fmla="*/ 371959 h 372525"/>
                <a:gd name="connsiteX0" fmla="*/ 0 w 154773"/>
                <a:gd name="connsiteY0" fmla="*/ 368464 h 372525"/>
                <a:gd name="connsiteX1" fmla="*/ 28157 w 154773"/>
                <a:gd name="connsiteY1" fmla="*/ 237733 h 372525"/>
                <a:gd name="connsiteX2" fmla="*/ 64440 w 154773"/>
                <a:gd name="connsiteY2" fmla="*/ 2986 h 372525"/>
                <a:gd name="connsiteX3" fmla="*/ 153233 w 154773"/>
                <a:gd name="connsiteY3" fmla="*/ 0 h 372525"/>
                <a:gd name="connsiteX4" fmla="*/ 106859 w 154773"/>
                <a:gd name="connsiteY4" fmla="*/ 283733 h 372525"/>
                <a:gd name="connsiteX5" fmla="*/ 72916 w 154773"/>
                <a:gd name="connsiteY5" fmla="*/ 372525 h 372525"/>
                <a:gd name="connsiteX6" fmla="*/ 0 w 154773"/>
                <a:gd name="connsiteY6" fmla="*/ 368464 h 372525"/>
                <a:gd name="connsiteX0" fmla="*/ 0 w 164897"/>
                <a:gd name="connsiteY0" fmla="*/ 338756 h 372525"/>
                <a:gd name="connsiteX1" fmla="*/ 38281 w 164897"/>
                <a:gd name="connsiteY1" fmla="*/ 237733 h 372525"/>
                <a:gd name="connsiteX2" fmla="*/ 74564 w 164897"/>
                <a:gd name="connsiteY2" fmla="*/ 2986 h 372525"/>
                <a:gd name="connsiteX3" fmla="*/ 163357 w 164897"/>
                <a:gd name="connsiteY3" fmla="*/ 0 h 372525"/>
                <a:gd name="connsiteX4" fmla="*/ 116983 w 164897"/>
                <a:gd name="connsiteY4" fmla="*/ 283733 h 372525"/>
                <a:gd name="connsiteX5" fmla="*/ 83040 w 164897"/>
                <a:gd name="connsiteY5" fmla="*/ 372525 h 372525"/>
                <a:gd name="connsiteX6" fmla="*/ 0 w 164897"/>
                <a:gd name="connsiteY6" fmla="*/ 338756 h 372525"/>
                <a:gd name="connsiteX0" fmla="*/ 0 w 164897"/>
                <a:gd name="connsiteY0" fmla="*/ 338756 h 372525"/>
                <a:gd name="connsiteX1" fmla="*/ 38281 w 164897"/>
                <a:gd name="connsiteY1" fmla="*/ 237733 h 372525"/>
                <a:gd name="connsiteX2" fmla="*/ 111684 w 164897"/>
                <a:gd name="connsiteY2" fmla="*/ 67647 h 372525"/>
                <a:gd name="connsiteX3" fmla="*/ 163357 w 164897"/>
                <a:gd name="connsiteY3" fmla="*/ 0 h 372525"/>
                <a:gd name="connsiteX4" fmla="*/ 116983 w 164897"/>
                <a:gd name="connsiteY4" fmla="*/ 283733 h 372525"/>
                <a:gd name="connsiteX5" fmla="*/ 83040 w 164897"/>
                <a:gd name="connsiteY5" fmla="*/ 372525 h 372525"/>
                <a:gd name="connsiteX6" fmla="*/ 0 w 164897"/>
                <a:gd name="connsiteY6" fmla="*/ 338756 h 372525"/>
                <a:gd name="connsiteX0" fmla="*/ 0 w 164897"/>
                <a:gd name="connsiteY0" fmla="*/ 338756 h 372525"/>
                <a:gd name="connsiteX1" fmla="*/ 38281 w 164897"/>
                <a:gd name="connsiteY1" fmla="*/ 237733 h 372525"/>
                <a:gd name="connsiteX2" fmla="*/ 98185 w 164897"/>
                <a:gd name="connsiteY2" fmla="*/ 46676 h 372525"/>
                <a:gd name="connsiteX3" fmla="*/ 163357 w 164897"/>
                <a:gd name="connsiteY3" fmla="*/ 0 h 372525"/>
                <a:gd name="connsiteX4" fmla="*/ 116983 w 164897"/>
                <a:gd name="connsiteY4" fmla="*/ 283733 h 372525"/>
                <a:gd name="connsiteX5" fmla="*/ 83040 w 164897"/>
                <a:gd name="connsiteY5" fmla="*/ 372525 h 372525"/>
                <a:gd name="connsiteX6" fmla="*/ 0 w 164897"/>
                <a:gd name="connsiteY6" fmla="*/ 338756 h 372525"/>
                <a:gd name="connsiteX0" fmla="*/ 0 w 139116"/>
                <a:gd name="connsiteY0" fmla="*/ 292080 h 325849"/>
                <a:gd name="connsiteX1" fmla="*/ 38281 w 139116"/>
                <a:gd name="connsiteY1" fmla="*/ 191057 h 325849"/>
                <a:gd name="connsiteX2" fmla="*/ 98185 w 139116"/>
                <a:gd name="connsiteY2" fmla="*/ 0 h 325849"/>
                <a:gd name="connsiteX3" fmla="*/ 136360 w 139116"/>
                <a:gd name="connsiteY3" fmla="*/ 4004 h 325849"/>
                <a:gd name="connsiteX4" fmla="*/ 116983 w 139116"/>
                <a:gd name="connsiteY4" fmla="*/ 237057 h 325849"/>
                <a:gd name="connsiteX5" fmla="*/ 83040 w 139116"/>
                <a:gd name="connsiteY5" fmla="*/ 325849 h 325849"/>
                <a:gd name="connsiteX6" fmla="*/ 0 w 139116"/>
                <a:gd name="connsiteY6" fmla="*/ 292080 h 325849"/>
                <a:gd name="connsiteX0" fmla="*/ 0 w 142451"/>
                <a:gd name="connsiteY0" fmla="*/ 292080 h 325849"/>
                <a:gd name="connsiteX1" fmla="*/ 38281 w 142451"/>
                <a:gd name="connsiteY1" fmla="*/ 191057 h 325849"/>
                <a:gd name="connsiteX2" fmla="*/ 98185 w 142451"/>
                <a:gd name="connsiteY2" fmla="*/ 0 h 325849"/>
                <a:gd name="connsiteX3" fmla="*/ 136360 w 142451"/>
                <a:gd name="connsiteY3" fmla="*/ 4004 h 325849"/>
                <a:gd name="connsiteX4" fmla="*/ 133856 w 142451"/>
                <a:gd name="connsiteY4" fmla="*/ 230067 h 325849"/>
                <a:gd name="connsiteX5" fmla="*/ 83040 w 142451"/>
                <a:gd name="connsiteY5" fmla="*/ 325849 h 325849"/>
                <a:gd name="connsiteX6" fmla="*/ 0 w 142451"/>
                <a:gd name="connsiteY6" fmla="*/ 292080 h 325849"/>
                <a:gd name="connsiteX0" fmla="*/ 0 w 135997"/>
                <a:gd name="connsiteY0" fmla="*/ 292080 h 325849"/>
                <a:gd name="connsiteX1" fmla="*/ 38281 w 135997"/>
                <a:gd name="connsiteY1" fmla="*/ 191057 h 325849"/>
                <a:gd name="connsiteX2" fmla="*/ 98185 w 135997"/>
                <a:gd name="connsiteY2" fmla="*/ 0 h 325849"/>
                <a:gd name="connsiteX3" fmla="*/ 121174 w 135997"/>
                <a:gd name="connsiteY3" fmla="*/ 7500 h 325849"/>
                <a:gd name="connsiteX4" fmla="*/ 133856 w 135997"/>
                <a:gd name="connsiteY4" fmla="*/ 230067 h 325849"/>
                <a:gd name="connsiteX5" fmla="*/ 83040 w 135997"/>
                <a:gd name="connsiteY5" fmla="*/ 325849 h 325849"/>
                <a:gd name="connsiteX6" fmla="*/ 0 w 135997"/>
                <a:gd name="connsiteY6" fmla="*/ 292080 h 325849"/>
                <a:gd name="connsiteX0" fmla="*/ 0 w 127837"/>
                <a:gd name="connsiteY0" fmla="*/ 292080 h 325849"/>
                <a:gd name="connsiteX1" fmla="*/ 38281 w 127837"/>
                <a:gd name="connsiteY1" fmla="*/ 191057 h 325849"/>
                <a:gd name="connsiteX2" fmla="*/ 98185 w 127837"/>
                <a:gd name="connsiteY2" fmla="*/ 0 h 325849"/>
                <a:gd name="connsiteX3" fmla="*/ 121174 w 127837"/>
                <a:gd name="connsiteY3" fmla="*/ 7500 h 325849"/>
                <a:gd name="connsiteX4" fmla="*/ 122044 w 127837"/>
                <a:gd name="connsiteY4" fmla="*/ 249290 h 325849"/>
                <a:gd name="connsiteX5" fmla="*/ 83040 w 127837"/>
                <a:gd name="connsiteY5" fmla="*/ 325849 h 325849"/>
                <a:gd name="connsiteX6" fmla="*/ 0 w 127837"/>
                <a:gd name="connsiteY6" fmla="*/ 292080 h 325849"/>
                <a:gd name="connsiteX0" fmla="*/ 0 w 128762"/>
                <a:gd name="connsiteY0" fmla="*/ 292080 h 292080"/>
                <a:gd name="connsiteX1" fmla="*/ 38281 w 128762"/>
                <a:gd name="connsiteY1" fmla="*/ 191057 h 292080"/>
                <a:gd name="connsiteX2" fmla="*/ 98185 w 128762"/>
                <a:gd name="connsiteY2" fmla="*/ 0 h 292080"/>
                <a:gd name="connsiteX3" fmla="*/ 121174 w 128762"/>
                <a:gd name="connsiteY3" fmla="*/ 7500 h 292080"/>
                <a:gd name="connsiteX4" fmla="*/ 122044 w 128762"/>
                <a:gd name="connsiteY4" fmla="*/ 249290 h 292080"/>
                <a:gd name="connsiteX5" fmla="*/ 67855 w 128762"/>
                <a:gd name="connsiteY5" fmla="*/ 289150 h 292080"/>
                <a:gd name="connsiteX6" fmla="*/ 0 w 128762"/>
                <a:gd name="connsiteY6" fmla="*/ 292080 h 29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762" h="292080">
                  <a:moveTo>
                    <a:pt x="0" y="292080"/>
                  </a:moveTo>
                  <a:lnTo>
                    <a:pt x="38281" y="191057"/>
                  </a:lnTo>
                  <a:lnTo>
                    <a:pt x="98185" y="0"/>
                  </a:lnTo>
                  <a:lnTo>
                    <a:pt x="121174" y="7500"/>
                  </a:lnTo>
                  <a:cubicBezTo>
                    <a:pt x="131361" y="60981"/>
                    <a:pt x="130930" y="202348"/>
                    <a:pt x="122044" y="249290"/>
                  </a:cubicBezTo>
                  <a:cubicBezTo>
                    <a:pt x="113158" y="296232"/>
                    <a:pt x="92414" y="274446"/>
                    <a:pt x="67855" y="289150"/>
                  </a:cubicBezTo>
                  <a:lnTo>
                    <a:pt x="0" y="29208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picture containing indoor, bag&#10;&#10;Description automatically generated">
            <a:extLst>
              <a:ext uri="{FF2B5EF4-FFF2-40B4-BE49-F238E27FC236}">
                <a16:creationId xmlns:a16="http://schemas.microsoft.com/office/drawing/2014/main" id="{A0F5A67D-68C4-D544-A565-92C38C57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0" t="12992" r="7244"/>
          <a:stretch/>
        </p:blipFill>
        <p:spPr>
          <a:xfrm rot="5400000">
            <a:off x="9540754" y="3490476"/>
            <a:ext cx="2637378" cy="25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79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8016-C6D7-DC42-92A3-00081372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</a:t>
            </a:r>
            <a:r>
              <a:rPr lang="en-US" dirty="0" err="1"/>
              <a:t>Spaceboot</a:t>
            </a:r>
            <a:r>
              <a:rPr lang="en-US" dirty="0"/>
              <a:t> 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52198-2DA5-854B-9E6F-638FC008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E6618-EE26-6742-88CB-C6292A89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38383-9642-3D4B-9700-E59FFF84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7C3363B2-BAFD-D447-A667-D59B4A4B8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191" y="679887"/>
            <a:ext cx="6990105" cy="52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5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BC30-6C1B-D040-9A6E-CEF06131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 </a:t>
            </a:r>
            <a:r>
              <a:rPr lang="en-US" dirty="0" err="1"/>
              <a:t>Spaceboot</a:t>
            </a:r>
            <a:r>
              <a:rPr lang="en-US" dirty="0"/>
              <a:t>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3A13-E1F3-0B41-88CD-B539B8C1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classic </a:t>
            </a:r>
            <a:r>
              <a:rPr lang="en-US" dirty="0" err="1"/>
              <a:t>spaceboot</a:t>
            </a:r>
            <a:r>
              <a:rPr lang="en-US" dirty="0"/>
              <a:t> prototype for design evaluation</a:t>
            </a:r>
          </a:p>
          <a:p>
            <a:r>
              <a:rPr lang="en-US" dirty="0"/>
              <a:t>Straight ankle convolutes, no lacing, identical sole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61E00-709F-AA47-89F6-B64AA2669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85895-0A0A-664B-B0A5-B3921A97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283B9-2670-0A49-9D43-3664C2BC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 descr="A pair of yellow high heeled shoes&#10;&#10;Description automatically generated with low confidence">
            <a:extLst>
              <a:ext uri="{FF2B5EF4-FFF2-40B4-BE49-F238E27FC236}">
                <a16:creationId xmlns:a16="http://schemas.microsoft.com/office/drawing/2014/main" id="{E3727E9D-EA6D-B044-B7B9-36C8BAEBE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2730" y="2315878"/>
            <a:ext cx="5045509" cy="37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0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9FD2-9D38-B947-99D5-C728090A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Pressurization Interface</a:t>
            </a:r>
          </a:p>
        </p:txBody>
      </p:sp>
      <p:pic>
        <p:nvPicPr>
          <p:cNvPr id="8" name="Content Placeholder 7" descr="A picture containing logo&#10;&#10;Description automatically generated">
            <a:extLst>
              <a:ext uri="{FF2B5EF4-FFF2-40B4-BE49-F238E27FC236}">
                <a16:creationId xmlns:a16="http://schemas.microsoft.com/office/drawing/2014/main" id="{EFDB910A-5816-B648-A0ED-CBB98DC3E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11" y="2828925"/>
            <a:ext cx="5008563" cy="28289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B9DBB-3662-B449-A37D-D05C2DBF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D7146-2096-7241-95FE-A709BEBF7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D44A0-A75F-7A4A-9C8A-251CAB7E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58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9F4DFD-7F31-8B48-99E0-ACE49148BC2A}"/>
              </a:ext>
            </a:extLst>
          </p:cNvPr>
          <p:cNvSpPr txBox="1">
            <a:spLocks/>
          </p:cNvSpPr>
          <p:nvPr/>
        </p:nvSpPr>
        <p:spPr>
          <a:xfrm>
            <a:off x="838200" y="922638"/>
            <a:ext cx="10515600" cy="52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Neoprene layer attached to convolute assembly</a:t>
            </a:r>
          </a:p>
          <a:p>
            <a:r>
              <a:rPr lang="en-US" dirty="0"/>
              <a:t>Layers of straps to minimize air leaks between boot and calf</a:t>
            </a:r>
          </a:p>
          <a:p>
            <a:r>
              <a:rPr lang="en-US" dirty="0"/>
              <a:t>Pressurization of 2.7  ± 0.3 psi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9A3747-5A05-CE40-AE96-86612C4D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118" y="3115700"/>
            <a:ext cx="6959771" cy="23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8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590284-D3CC-9F49-8E5B-233DAF26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F28EB3-F11B-2848-8030-FACEF0755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9"/>
            <a:ext cx="10515600" cy="4019146"/>
          </a:xfrm>
        </p:spPr>
        <p:txBody>
          <a:bodyPr>
            <a:normAutofit/>
          </a:bodyPr>
          <a:lstStyle/>
          <a:p>
            <a:r>
              <a:rPr lang="en-US" dirty="0"/>
              <a:t>Framework generated to incorporate foot shape information into footwear design process</a:t>
            </a:r>
          </a:p>
          <a:p>
            <a:r>
              <a:rPr lang="en-US" dirty="0"/>
              <a:t>Novel </a:t>
            </a:r>
            <a:r>
              <a:rPr lang="en-US" dirty="0" err="1"/>
              <a:t>spaceboot</a:t>
            </a:r>
            <a:r>
              <a:rPr lang="en-US" dirty="0"/>
              <a:t> design with lacing and heel counter to accommodate foot shape changes and reduce heel lift</a:t>
            </a:r>
          </a:p>
          <a:p>
            <a:r>
              <a:rPr lang="en-US" dirty="0"/>
              <a:t>Design translated into functioning pressurized 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2095-186A-104A-8198-6392D65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B9B6-3501-C84C-8CAB-60DB8F13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59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EDCBDB0-8054-471E-8C9B-6345A885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</a:t>
            </a:r>
            <a:r>
              <a:rPr lang="en-US" dirty="0">
                <a:solidFill>
                  <a:schemeClr val="bg1"/>
                </a:solidFill>
              </a:rPr>
              <a:t>Aim 3</a:t>
            </a:r>
            <a:r>
              <a:rPr lang="en-US" dirty="0"/>
              <a:t>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45525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B4B6-9CDF-A14A-B765-27C0687B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 Injury Incidence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488FD-67E6-3148-944D-8652C398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4113-11D1-C24C-8608-ED5281AF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CAA46-65E7-4E4E-B0DE-72804AA852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162" y="810441"/>
            <a:ext cx="6808284" cy="30813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67ED67-3A62-1A4E-8699-8357A733285B}"/>
              </a:ext>
            </a:extLst>
          </p:cNvPr>
          <p:cNvSpPr txBox="1"/>
          <p:nvPr/>
        </p:nvSpPr>
        <p:spPr>
          <a:xfrm>
            <a:off x="5446915" y="3599593"/>
            <a:ext cx="128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Contact Injuries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1BEF8-0D1E-E947-B2D7-661E234D7B5C}"/>
              </a:ext>
            </a:extLst>
          </p:cNvPr>
          <p:cNvSpPr txBox="1"/>
          <p:nvPr/>
        </p:nvSpPr>
        <p:spPr>
          <a:xfrm>
            <a:off x="7772299" y="3591051"/>
            <a:ext cx="336645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Musculoskeletal Injuries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E9FC89-DBFA-7F4C-90A1-8B2A9B38032B}"/>
              </a:ext>
            </a:extLst>
          </p:cNvPr>
          <p:cNvSpPr/>
          <p:nvPr/>
        </p:nvSpPr>
        <p:spPr>
          <a:xfrm>
            <a:off x="5206272" y="2657722"/>
            <a:ext cx="1763240" cy="92668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B471DF-BB75-6046-BE1D-2396787130F7}"/>
              </a:ext>
            </a:extLst>
          </p:cNvPr>
          <p:cNvSpPr/>
          <p:nvPr/>
        </p:nvSpPr>
        <p:spPr>
          <a:xfrm>
            <a:off x="7180523" y="2659158"/>
            <a:ext cx="4142629" cy="926687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C1290-D761-4349-A1F8-B244CA799567}"/>
              </a:ext>
            </a:extLst>
          </p:cNvPr>
          <p:cNvSpPr txBox="1"/>
          <p:nvPr/>
        </p:nvSpPr>
        <p:spPr>
          <a:xfrm>
            <a:off x="6096000" y="3962105"/>
            <a:ext cx="504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In-flight injuries throughout the U.S. space program. Modified from </a:t>
            </a:r>
            <a:r>
              <a:rPr lang="en-US" sz="1400" i="1" dirty="0" err="1"/>
              <a:t>Scheuring</a:t>
            </a:r>
            <a:r>
              <a:rPr lang="en-US" sz="1400" i="1" dirty="0"/>
              <a:t> et al. 2009</a:t>
            </a:r>
            <a:r>
              <a:rPr lang="en-US" sz="1400" i="1" baseline="30000" dirty="0"/>
              <a:t>1</a:t>
            </a:r>
            <a:r>
              <a:rPr lang="en-US" sz="1400" i="1" dirty="0"/>
              <a:t>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A632164-0A0F-4579-94F9-8FF8DDA9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r>
              <a:rPr lang="en-US" dirty="0"/>
              <a:t> | Background | Overview | Aim 1 | Aim 2 | Aim 3 | Aim 4 |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B834C-2347-43DA-B11A-668159AE026E}"/>
              </a:ext>
            </a:extLst>
          </p:cNvPr>
          <p:cNvSpPr txBox="1"/>
          <p:nvPr/>
        </p:nvSpPr>
        <p:spPr>
          <a:xfrm>
            <a:off x="800100" y="5628898"/>
            <a:ext cx="10439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Scheuring, R. A., Mathers, C. H., Jones, J. A., and Wear, M. L., “Musculoskeletal Injuries and Minor Trauma in Space: Incidence and Injury Mechanisms in U.S. Astronauts,” </a:t>
            </a:r>
            <a:r>
              <a:rPr lang="en-US" sz="1050" i="1" dirty="0"/>
              <a:t>Aviation Space and Environmental Medicine</a:t>
            </a:r>
            <a:r>
              <a:rPr lang="en-US" sz="1050" dirty="0"/>
              <a:t>, Vol. 80, No. 2, 2009, pp. 117–124.</a:t>
            </a:r>
            <a:endParaRPr lang="en-US" sz="1050" baseline="30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CA36B46-4C88-8540-8180-817FEAB07C1D}"/>
              </a:ext>
            </a:extLst>
          </p:cNvPr>
          <p:cNvSpPr txBox="1">
            <a:spLocks/>
          </p:cNvSpPr>
          <p:nvPr/>
        </p:nvSpPr>
        <p:spPr>
          <a:xfrm>
            <a:off x="838200" y="821940"/>
            <a:ext cx="4272815" cy="404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EVA spacesuit components are the leading source of in-flight injuries</a:t>
            </a:r>
            <a:r>
              <a:rPr lang="en-US" baseline="30000"/>
              <a:t>1</a:t>
            </a:r>
            <a:r>
              <a:rPr lang="en-US"/>
              <a:t> </a:t>
            </a:r>
          </a:p>
          <a:p>
            <a:r>
              <a:rPr lang="en-US"/>
              <a:t>Injuries reported both in-flight and during ground-based training and evaluation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73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D123-45AD-5142-8BB8-116333E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19297-205E-2A4E-8599-19F4776AD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 novel planetary spacesuit boot design for fit and comfort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657E0-6338-CD47-BD73-CA270C58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C010A-8671-3F40-99A7-674E8F4C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60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9A544E-328E-48D4-AEB3-135363EC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</a:t>
            </a:r>
            <a:r>
              <a:rPr lang="en-US" dirty="0">
                <a:solidFill>
                  <a:schemeClr val="bg1"/>
                </a:solidFill>
              </a:rPr>
              <a:t>Aim 4</a:t>
            </a:r>
            <a:r>
              <a:rPr lang="en-US" dirty="0"/>
              <a:t> | Summary</a:t>
            </a:r>
          </a:p>
        </p:txBody>
      </p:sp>
    </p:spTree>
    <p:extLst>
      <p:ext uri="{BB962C8B-B14F-4D97-AF65-F5344CB8AC3E}">
        <p14:creationId xmlns:p14="http://schemas.microsoft.com/office/powerpoint/2010/main" val="2399338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3C17-6741-47DB-BDFA-F37EBABD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C75A-41DB-4A4F-A057-47926AED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novel </a:t>
            </a:r>
            <a:r>
              <a:rPr lang="en-US" dirty="0" err="1"/>
              <a:t>spaceboot</a:t>
            </a:r>
            <a:r>
              <a:rPr lang="en-US" dirty="0"/>
              <a:t> design will provide: </a:t>
            </a:r>
          </a:p>
          <a:p>
            <a:pPr lvl="1"/>
            <a:r>
              <a:rPr lang="en-US" i="1" dirty="0"/>
              <a:t>equivalent</a:t>
            </a:r>
            <a:r>
              <a:rPr lang="en-US" dirty="0"/>
              <a:t> comfort</a:t>
            </a:r>
            <a:r>
              <a:rPr lang="en-US" b="1" i="1" dirty="0"/>
              <a:t> </a:t>
            </a:r>
            <a:r>
              <a:rPr lang="en-US" dirty="0"/>
              <a:t>compared to the laced </a:t>
            </a:r>
            <a:r>
              <a:rPr lang="en-US" dirty="0" err="1"/>
              <a:t>workboot</a:t>
            </a:r>
            <a:endParaRPr lang="en-US" dirty="0"/>
          </a:p>
          <a:p>
            <a:pPr lvl="1"/>
            <a:r>
              <a:rPr lang="en-US" i="1" dirty="0"/>
              <a:t>improved</a:t>
            </a:r>
            <a:r>
              <a:rPr lang="en-US" dirty="0"/>
              <a:t> comfort compared to the classic </a:t>
            </a:r>
            <a:r>
              <a:rPr lang="en-US" dirty="0" err="1"/>
              <a:t>spaceboot</a:t>
            </a:r>
            <a:r>
              <a:rPr lang="en-US" dirty="0"/>
              <a:t> and unlaced work boot</a:t>
            </a:r>
          </a:p>
          <a:p>
            <a:r>
              <a:rPr lang="en-US" dirty="0"/>
              <a:t>The novel </a:t>
            </a:r>
            <a:r>
              <a:rPr lang="en-US" dirty="0" err="1"/>
              <a:t>spaceboot</a:t>
            </a:r>
            <a:r>
              <a:rPr lang="en-US" dirty="0"/>
              <a:t> design will provide:</a:t>
            </a:r>
          </a:p>
          <a:p>
            <a:pPr lvl="1"/>
            <a:r>
              <a:rPr lang="en-US" i="1" dirty="0"/>
              <a:t>equivalent </a:t>
            </a:r>
            <a:r>
              <a:rPr lang="en-US" dirty="0"/>
              <a:t> heel performance as the laced </a:t>
            </a:r>
            <a:r>
              <a:rPr lang="en-US" dirty="0" err="1"/>
              <a:t>workboot</a:t>
            </a:r>
            <a:r>
              <a:rPr lang="en-US" dirty="0"/>
              <a:t> boot</a:t>
            </a:r>
          </a:p>
          <a:p>
            <a:pPr lvl="1"/>
            <a:r>
              <a:rPr lang="en-US" i="1" dirty="0"/>
              <a:t>Improved </a:t>
            </a:r>
            <a:r>
              <a:rPr lang="en-US" dirty="0"/>
              <a:t>heel performance compared to the classic </a:t>
            </a:r>
            <a:r>
              <a:rPr lang="en-US" dirty="0" err="1"/>
              <a:t>spaceboot</a:t>
            </a:r>
            <a:r>
              <a:rPr lang="en-US" dirty="0"/>
              <a:t> and unlaced work boot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A6CD5-7577-4614-B3B4-5CC7C26A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E0259-E82A-41B9-B38D-D31B3037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</a:t>
            </a:r>
            <a:r>
              <a:rPr lang="en-US" dirty="0">
                <a:solidFill>
                  <a:schemeClr val="bg1"/>
                </a:solidFill>
              </a:rPr>
              <a:t>Aim 4</a:t>
            </a:r>
            <a:r>
              <a:rPr lang="en-US" dirty="0"/>
              <a:t> |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13D6-1081-4546-80BC-B856BDC9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64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49EB-98FB-A243-9E9D-DD58758E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97035-D62F-7142-BE9E-D536FE0D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9"/>
            <a:ext cx="10515600" cy="2066986"/>
          </a:xfrm>
        </p:spPr>
        <p:txBody>
          <a:bodyPr/>
          <a:lstStyle/>
          <a:p>
            <a:r>
              <a:rPr lang="en-US" dirty="0"/>
              <a:t>5 Subjects</a:t>
            </a:r>
          </a:p>
          <a:p>
            <a:r>
              <a:rPr lang="en-US" dirty="0"/>
              <a:t>US Male 8-10 Self-Reported shoe size</a:t>
            </a:r>
          </a:p>
          <a:p>
            <a:pPr lvl="1"/>
            <a:r>
              <a:rPr lang="en-US" dirty="0"/>
              <a:t>Foot length: 25.7±0.4 cm</a:t>
            </a:r>
          </a:p>
          <a:p>
            <a:r>
              <a:rPr lang="en-US" dirty="0"/>
              <a:t>3 M/2 F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905FE-F92B-0C43-ACFC-D7B64D70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44031-FCB9-9749-9C21-E94182FB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ECC45-4FA3-5040-8ED8-7D325486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C28C2-AEBD-3044-9705-F1BE7E0017D0}"/>
              </a:ext>
            </a:extLst>
          </p:cNvPr>
          <p:cNvSpPr txBox="1">
            <a:spLocks/>
          </p:cNvSpPr>
          <p:nvPr/>
        </p:nvSpPr>
        <p:spPr>
          <a:xfrm>
            <a:off x="838200" y="2989626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0" baseline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dirty="0"/>
              <a:t>Procedures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3DBF3-A8CE-3A46-86B1-EE15970A3C02}"/>
              </a:ext>
            </a:extLst>
          </p:cNvPr>
          <p:cNvSpPr txBox="1">
            <a:spLocks/>
          </p:cNvSpPr>
          <p:nvPr/>
        </p:nvSpPr>
        <p:spPr>
          <a:xfrm>
            <a:off x="838200" y="3546289"/>
            <a:ext cx="10515600" cy="206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heel-raises, as slowly as possible</a:t>
            </a:r>
          </a:p>
          <a:p>
            <a:r>
              <a:rPr lang="en-US" dirty="0"/>
              <a:t>Short walk 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51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6AE8-5558-4D48-936E-D839CD94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Conditions (Right)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2A981-6407-2B48-8A1B-CD8D9ADA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D4F02-6FAB-004D-A414-5E6C6E9C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3119-F0AB-F04E-A345-26C6B3E9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63</a:t>
            </a:fld>
            <a:endParaRPr lang="en-US"/>
          </a:p>
        </p:txBody>
      </p:sp>
      <p:pic>
        <p:nvPicPr>
          <p:cNvPr id="15" name="Picture 1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8F137008-A515-D048-929C-4FE4C353E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952894" y="2742129"/>
            <a:ext cx="4174114" cy="2627697"/>
          </a:xfrm>
          <a:prstGeom prst="rect">
            <a:avLst/>
          </a:prstGeom>
        </p:spPr>
      </p:pic>
      <p:pic>
        <p:nvPicPr>
          <p:cNvPr id="21" name="Picture 20" descr="A picture containing wall, indoor, yellow&#10;&#10;Description automatically generated">
            <a:extLst>
              <a:ext uri="{FF2B5EF4-FFF2-40B4-BE49-F238E27FC236}">
                <a16:creationId xmlns:a16="http://schemas.microsoft.com/office/drawing/2014/main" id="{60212DDA-09FA-1B43-9BCE-4D0FABB1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42302" y="3002536"/>
            <a:ext cx="4177364" cy="2103630"/>
          </a:xfrm>
          <a:prstGeom prst="rect">
            <a:avLst/>
          </a:prstGeom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F7759E39-D4A8-D64B-9DEF-E5AC5E2C5A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38095" y="2770530"/>
            <a:ext cx="4177363" cy="2557917"/>
          </a:xfrm>
          <a:prstGeom prst="rect">
            <a:avLst/>
          </a:prstGeom>
        </p:spPr>
      </p:pic>
      <p:pic>
        <p:nvPicPr>
          <p:cNvPr id="19" name="Picture 18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30C264A8-5AC0-2E42-AD37-0C276702E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671441" y="2695003"/>
            <a:ext cx="4165834" cy="2763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5690DB-BEDB-6548-9468-CB300507CAFB}"/>
              </a:ext>
            </a:extLst>
          </p:cNvPr>
          <p:cNvSpPr txBox="1"/>
          <p:nvPr/>
        </p:nvSpPr>
        <p:spPr>
          <a:xfrm>
            <a:off x="849958" y="1558687"/>
            <a:ext cx="200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Novel </a:t>
            </a:r>
            <a:r>
              <a:rPr lang="en-US" dirty="0" err="1"/>
              <a:t>Spaceboot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837A60-40A3-8145-9071-825D97E5198F}"/>
              </a:ext>
            </a:extLst>
          </p:cNvPr>
          <p:cNvSpPr txBox="1"/>
          <p:nvPr/>
        </p:nvSpPr>
        <p:spPr>
          <a:xfrm>
            <a:off x="3484743" y="1591475"/>
            <a:ext cx="200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Laced </a:t>
            </a:r>
            <a:r>
              <a:rPr lang="en-US" dirty="0" err="1"/>
              <a:t>Workboot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A3B422-F2A4-3C4A-A8C8-315DA3676C07}"/>
              </a:ext>
            </a:extLst>
          </p:cNvPr>
          <p:cNvSpPr txBox="1"/>
          <p:nvPr/>
        </p:nvSpPr>
        <p:spPr>
          <a:xfrm>
            <a:off x="6379169" y="1563551"/>
            <a:ext cx="210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Classic </a:t>
            </a:r>
            <a:r>
              <a:rPr lang="en-US" dirty="0" err="1"/>
              <a:t>Spaceboot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5F7391-7F89-0A42-B679-0A7F56BBD389}"/>
              </a:ext>
            </a:extLst>
          </p:cNvPr>
          <p:cNvSpPr txBox="1"/>
          <p:nvPr/>
        </p:nvSpPr>
        <p:spPr>
          <a:xfrm>
            <a:off x="8837997" y="1563552"/>
            <a:ext cx="210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Unlaced </a:t>
            </a:r>
            <a:r>
              <a:rPr lang="en-US" dirty="0" err="1"/>
              <a:t>Workboot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37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6AE8-5558-4D48-936E-D839CD94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Condition (Left)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2A981-6407-2B48-8A1B-CD8D9ADA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D4F02-6FAB-004D-A414-5E6C6E9C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3119-F0AB-F04E-A345-26C6B3E9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64</a:t>
            </a:fld>
            <a:endParaRPr lang="en-US"/>
          </a:p>
        </p:txBody>
      </p:sp>
      <p:pic>
        <p:nvPicPr>
          <p:cNvPr id="17" name="Picture 16" descr="A picture containing wall, person, red&#10;&#10;Description automatically generated">
            <a:extLst>
              <a:ext uri="{FF2B5EF4-FFF2-40B4-BE49-F238E27FC236}">
                <a16:creationId xmlns:a16="http://schemas.microsoft.com/office/drawing/2014/main" id="{2DFF3D3A-EDD3-5642-90ED-5AD181B77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2778" y="1074924"/>
            <a:ext cx="5699674" cy="4274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0E379C-5624-4A4D-83EA-F27ED8E57520}"/>
              </a:ext>
            </a:extLst>
          </p:cNvPr>
          <p:cNvSpPr txBox="1"/>
          <p:nvPr/>
        </p:nvSpPr>
        <p:spPr>
          <a:xfrm>
            <a:off x="4512126" y="2668159"/>
            <a:ext cx="200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Sneaker</a:t>
            </a:r>
          </a:p>
        </p:txBody>
      </p:sp>
    </p:spTree>
    <p:extLst>
      <p:ext uri="{BB962C8B-B14F-4D97-AF65-F5344CB8AC3E}">
        <p14:creationId xmlns:p14="http://schemas.microsoft.com/office/powerpoint/2010/main" val="40926752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B7EF-4EFD-A447-81B3-E1343A26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Survey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C9719-8A0A-CC40-BBF8-5EA618B24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922638"/>
            <a:ext cx="5609743" cy="5254325"/>
          </a:xfrm>
        </p:spPr>
        <p:txBody>
          <a:bodyPr>
            <a:normAutofit/>
          </a:bodyPr>
          <a:lstStyle/>
          <a:p>
            <a:r>
              <a:rPr lang="en-US" dirty="0"/>
              <a:t>Heel Performance</a:t>
            </a:r>
          </a:p>
          <a:p>
            <a:pPr lvl="1"/>
            <a:r>
              <a:rPr lang="en-US" dirty="0"/>
              <a:t>1: like flip-flop, 10: like tennis shoe</a:t>
            </a:r>
          </a:p>
          <a:p>
            <a:r>
              <a:rPr lang="en-US" dirty="0"/>
              <a:t>Corlett-Bishop Discomfort for below knee</a:t>
            </a:r>
          </a:p>
          <a:p>
            <a:r>
              <a:rPr lang="en-US" dirty="0"/>
              <a:t>Rating of Perceived Exertion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EE7A-E4BB-7F4B-970D-A9B181DD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D7C32-E7A8-BD42-9F66-B4F1A17F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AACCB-E77A-884B-9F01-273D0C08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98872DA-9B81-1341-999F-403A1EF77F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6184" y="130046"/>
            <a:ext cx="5469921" cy="3369403"/>
          </a:xfrm>
          <a:prstGeom prst="rect">
            <a:avLst/>
          </a:prstGeom>
        </p:spPr>
      </p:pic>
      <p:pic>
        <p:nvPicPr>
          <p:cNvPr id="1026" name="Picture 2" descr="Borg Scale for Rating Perceived Exertion | Download Table">
            <a:extLst>
              <a:ext uri="{FF2B5EF4-FFF2-40B4-BE49-F238E27FC236}">
                <a16:creationId xmlns:a16="http://schemas.microsoft.com/office/drawing/2014/main" id="{49111CFF-ECD3-0F45-9204-4A9B56EF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733" y="3547117"/>
            <a:ext cx="2644956" cy="256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79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F8EB-BDD2-7040-AC7E-DF28594A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Quantitative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D50B-5D73-9640-97CB-FBD1999FF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22638"/>
            <a:ext cx="6546382" cy="5254325"/>
          </a:xfrm>
        </p:spPr>
        <p:txBody>
          <a:bodyPr/>
          <a:lstStyle/>
          <a:p>
            <a:r>
              <a:rPr lang="en-US" dirty="0"/>
              <a:t>Heel-raise height measured with cameras and </a:t>
            </a:r>
            <a:r>
              <a:rPr lang="en-US" dirty="0" err="1"/>
              <a:t>Kinovea</a:t>
            </a:r>
            <a:r>
              <a:rPr lang="en-US" dirty="0"/>
              <a:t> software</a:t>
            </a:r>
          </a:p>
          <a:p>
            <a:pPr lvl="2"/>
            <a:r>
              <a:rPr lang="en-US" b="1" dirty="0"/>
              <a:t>Heel-raise difference between left and right</a:t>
            </a:r>
          </a:p>
          <a:p>
            <a:pPr lvl="2"/>
            <a:r>
              <a:rPr lang="en-US" b="1" dirty="0"/>
              <a:t>Heel-off time difference between left and right 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571F-FE7F-7844-8671-E3706FED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6C771-72AA-ED4B-98BC-E24BE49A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AE0C1-08BE-6948-B05D-9DBEF8E8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796BC-3F1A-1C43-9D21-055CFBDA066A}"/>
              </a:ext>
            </a:extLst>
          </p:cNvPr>
          <p:cNvSpPr txBox="1"/>
          <p:nvPr/>
        </p:nvSpPr>
        <p:spPr>
          <a:xfrm>
            <a:off x="6745188" y="4938331"/>
            <a:ext cx="532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 (circled in blue) tracked with </a:t>
            </a:r>
            <a:r>
              <a:rPr lang="en-US" dirty="0" err="1"/>
              <a:t>Kinovea</a:t>
            </a:r>
            <a:r>
              <a:rPr lang="en-US" dirty="0"/>
              <a:t> for heel-rise magnitude </a:t>
            </a:r>
          </a:p>
        </p:txBody>
      </p:sp>
      <p:pic>
        <p:nvPicPr>
          <p:cNvPr id="8" name="Picture 7" descr="A picture containing text, indoor, computer, display&#10;&#10;Description automatically generated">
            <a:extLst>
              <a:ext uri="{FF2B5EF4-FFF2-40B4-BE49-F238E27FC236}">
                <a16:creationId xmlns:a16="http://schemas.microsoft.com/office/drawing/2014/main" id="{9114B11A-1D45-9F43-B567-EF4F15BC0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220" y="807991"/>
            <a:ext cx="3802083" cy="4130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293DDB-529F-5644-858E-76A035C3466B}"/>
              </a:ext>
            </a:extLst>
          </p:cNvPr>
          <p:cNvSpPr/>
          <p:nvPr/>
        </p:nvSpPr>
        <p:spPr>
          <a:xfrm>
            <a:off x="8107680" y="4610101"/>
            <a:ext cx="388620" cy="17525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72D2E42-1385-7044-A444-74670E811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681205"/>
            <a:ext cx="6794500" cy="3289300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F9CAD8BC-34DF-D94D-A91B-6C349E94F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3021980"/>
            <a:ext cx="6794500" cy="2766604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8E0910F-AE14-0B4D-92C1-CD1792018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1" y="2867937"/>
            <a:ext cx="6794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6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F8EB-BDD2-7040-AC7E-DF28594A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Quantitative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D50B-5D73-9640-97CB-FBD1999FF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22638"/>
            <a:ext cx="6546382" cy="5254325"/>
          </a:xfrm>
        </p:spPr>
        <p:txBody>
          <a:bodyPr/>
          <a:lstStyle/>
          <a:p>
            <a:r>
              <a:rPr lang="en-US" dirty="0"/>
              <a:t>Force Sensitive Resistor (FSRs): </a:t>
            </a:r>
          </a:p>
          <a:p>
            <a:pPr lvl="2"/>
            <a:r>
              <a:rPr lang="en-US" dirty="0"/>
              <a:t>Mounted underneath heel in all boots</a:t>
            </a:r>
          </a:p>
          <a:p>
            <a:pPr lvl="2"/>
            <a:r>
              <a:rPr lang="en-US" dirty="0"/>
              <a:t>0V: Full contact, 3.3V: No contact</a:t>
            </a:r>
          </a:p>
          <a:p>
            <a:pPr lvl="2"/>
            <a:r>
              <a:rPr lang="en-US" b="1" dirty="0"/>
              <a:t>FSR Voltage at max heel-rise</a:t>
            </a:r>
          </a:p>
          <a:p>
            <a:pPr lvl="2"/>
            <a:r>
              <a:rPr lang="en-US" b="1" dirty="0"/>
              <a:t>FSR Voltage at heel-off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571F-FE7F-7844-8671-E3706FED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6C771-72AA-ED4B-98BC-E24BE49A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AE0C1-08BE-6948-B05D-9DBEF8E8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B3EFC-7F2D-F440-B95D-ACF0D947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188" y="1359015"/>
            <a:ext cx="4937613" cy="3559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A796BC-3F1A-1C43-9D21-055CFBDA066A}"/>
              </a:ext>
            </a:extLst>
          </p:cNvPr>
          <p:cNvSpPr txBox="1"/>
          <p:nvPr/>
        </p:nvSpPr>
        <p:spPr>
          <a:xfrm>
            <a:off x="6745188" y="4938331"/>
            <a:ext cx="532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FSRs embedded in sole of </a:t>
            </a:r>
            <a:r>
              <a:rPr lang="en-US" dirty="0" err="1"/>
              <a:t>spaceboots</a:t>
            </a:r>
            <a:r>
              <a:rPr lang="en-US" dirty="0"/>
              <a:t> (left) and </a:t>
            </a:r>
            <a:r>
              <a:rPr lang="en-US" dirty="0" err="1"/>
              <a:t>workboots</a:t>
            </a:r>
            <a:r>
              <a:rPr lang="en-US" dirty="0"/>
              <a:t> (right)</a:t>
            </a:r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8FC5C6A4-0227-DC49-BDAF-46E4A2A88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90743" y="1798695"/>
            <a:ext cx="3517446" cy="2638084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4E671678-6B64-3649-8491-3688F753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2" y="2773178"/>
            <a:ext cx="6794500" cy="3289300"/>
          </a:xfrm>
          <a:prstGeom prst="rect">
            <a:avLst/>
          </a:prstGeom>
        </p:spPr>
      </p:pic>
      <p:pic>
        <p:nvPicPr>
          <p:cNvPr id="27" name="Picture 26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7134894B-88F4-3A40-ADBA-122BFCA778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3104708"/>
            <a:ext cx="6794500" cy="277362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7ED62762-94A5-D345-A495-28E0D5E77C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957328"/>
            <a:ext cx="6794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74C9-2991-7E4A-B213-642932B3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Linear Regression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73012-C7E8-FA4D-ABE5-67B1475D3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a linear model to assess the performance of each boot for each metric, controlling for subject-specific effects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𝑚𝑒𝑡𝑟𝑖𝑐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𝑠h𝑜𝑒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𝑠𝑢𝑏𝑗𝑒𝑐𝑡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𝑠h𝑜𝑒</m:t>
                        </m:r>
                      </m:sub>
                    </m:sSub>
                  </m:oMath>
                </a14:m>
                <a:r>
                  <a:rPr lang="en-US" dirty="0"/>
                  <a:t> = effect of each footwear condition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the metric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subject specific intercepts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unexplained error in model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73012-C7E8-FA4D-ABE5-67B1475D3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946E-92A7-AE4F-A7A9-B2607CDB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235CA-A75E-934C-83EA-7257939B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A1C38-9BAC-2F48-85E7-8E28CEA3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30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74C9-2991-7E4A-B213-642932B3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Linear Regression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73012-C7E8-FA4D-ABE5-67B1475D3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each footwear condition is a categorical variable: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𝑚𝑒𝑡𝑟𝑖𝑐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𝑛𝑜𝑣𝑒𝑙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𝑠𝑝𝑎𝑐𝑒𝑏𝑜𝑜𝑡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𝑙𝑎𝑐𝑒𝑑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𝑤𝑜𝑟𝑘𝑏𝑜𝑜𝑡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𝑐𝑙𝑎𝑠𝑠𝑖𝑐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𝑠𝑝𝑎𝑐𝑒𝑏𝑜𝑜𝑡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𝑢𝑛𝑙𝑎𝑐𝑒𝑑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𝑤𝑜𝑟𝑘𝑏𝑜𝑜𝑡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𝑠𝑢𝑏𝑗𝑒𝑐𝑡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Bayesian linear regression will provide us with an estimate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Allows for meaningful prior</a:t>
                </a:r>
              </a:p>
              <a:p>
                <a:pPr lvl="1"/>
                <a:r>
                  <a:rPr lang="en-US" dirty="0"/>
                  <a:t>Does not assume subject specific effects are normally distributed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73012-C7E8-FA4D-ABE5-67B1475D3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946E-92A7-AE4F-A7A9-B2607CDB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235CA-A75E-934C-83EA-7257939B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A1C38-9BAC-2F48-85E7-8E28CEA3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1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B4B6-9CDF-A14A-B765-27C0687B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 Injury Incidence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E5EA-FD0A-184C-A701-CF373C82C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1940"/>
            <a:ext cx="4272815" cy="4045896"/>
          </a:xfrm>
        </p:spPr>
        <p:txBody>
          <a:bodyPr/>
          <a:lstStyle/>
          <a:p>
            <a:r>
              <a:rPr lang="en-US" dirty="0"/>
              <a:t>EVA spacesuit components are the leading source of in-flight injuries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r>
              <a:rPr lang="en-US" dirty="0"/>
              <a:t>Injuries reported both in-flight and during ground-based training and evaluation sessions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488FD-67E6-3148-944D-8652C398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4113-11D1-C24C-8608-ED5281AF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0417A-71AB-6F42-818F-BBCFF3FBF48D}"/>
              </a:ext>
            </a:extLst>
          </p:cNvPr>
          <p:cNvSpPr txBox="1"/>
          <p:nvPr/>
        </p:nvSpPr>
        <p:spPr>
          <a:xfrm>
            <a:off x="800100" y="5733100"/>
            <a:ext cx="10439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Scheuring, R. A., Mathers, C. H., Jones, J. A., and Wear, M. L., “Musculoskeletal Injuries and Minor Trauma in Space: Incidence and Injury Mechanisms in U.S. Astronauts,” </a:t>
            </a:r>
            <a:r>
              <a:rPr lang="en-US" sz="1050" i="1" dirty="0"/>
              <a:t>Aviation Space and Environmental Medicine</a:t>
            </a:r>
            <a:r>
              <a:rPr lang="en-US" sz="1050" dirty="0"/>
              <a:t>, Vol. 80, No. 2, 2009, pp. 117–124.</a:t>
            </a:r>
            <a:endParaRPr lang="en-US" sz="1050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C1290-D761-4349-A1F8-B244CA799567}"/>
              </a:ext>
            </a:extLst>
          </p:cNvPr>
          <p:cNvSpPr txBox="1"/>
          <p:nvPr/>
        </p:nvSpPr>
        <p:spPr>
          <a:xfrm>
            <a:off x="6414144" y="4529948"/>
            <a:ext cx="504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Examples of lower-body spacesuit injury occurring during on-ground training and evaluation</a:t>
            </a:r>
          </a:p>
        </p:txBody>
      </p:sp>
      <p:pic>
        <p:nvPicPr>
          <p:cNvPr id="11" name="Picture 10" descr="A picture containing indoor, person, cat, person&#10;&#10;Description automatically generated">
            <a:extLst>
              <a:ext uri="{FF2B5EF4-FFF2-40B4-BE49-F238E27FC236}">
                <a16:creationId xmlns:a16="http://schemas.microsoft.com/office/drawing/2014/main" id="{97E8F140-63A2-42BE-AF40-D817A1C661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5174" y="1785824"/>
            <a:ext cx="4313700" cy="2640248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6DB7993-27FE-4E6A-B0E1-D644B7B7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r>
              <a:rPr lang="en-US" dirty="0"/>
              <a:t> | Background | Overview | Aim 1 | Aim 2 | Aim 3 | Aim 4 | Summary</a:t>
            </a:r>
          </a:p>
        </p:txBody>
      </p:sp>
      <p:pic>
        <p:nvPicPr>
          <p:cNvPr id="10" name="Picture 9" descr="A picture containing indoor, person, cat, person&#10;&#10;Description automatically generated">
            <a:extLst>
              <a:ext uri="{FF2B5EF4-FFF2-40B4-BE49-F238E27FC236}">
                <a16:creationId xmlns:a16="http://schemas.microsoft.com/office/drawing/2014/main" id="{33652F3F-CCA4-4384-8CBF-9FC1BCD620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4509" y="428182"/>
            <a:ext cx="3372928" cy="27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938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1605-C7A9-4C44-BB10-8EF55833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 Performance Score -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C0B2E-C780-0F40-819E-74030F6C2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meaningful prior:</a:t>
            </a:r>
          </a:p>
          <a:p>
            <a:pPr lvl="1"/>
            <a:r>
              <a:rPr lang="en-US" dirty="0"/>
              <a:t>Boot condition = Uniform(1,10)</a:t>
            </a:r>
          </a:p>
          <a:p>
            <a:r>
              <a:rPr lang="en-US" dirty="0"/>
              <a:t>Define model:</a:t>
            </a:r>
          </a:p>
          <a:p>
            <a:pPr lvl="1"/>
            <a:r>
              <a:rPr lang="en-US" dirty="0"/>
              <a:t>Heel Performance Score = Boot Condition + (1 | Subject) </a:t>
            </a:r>
          </a:p>
          <a:p>
            <a:r>
              <a:rPr lang="en-US" dirty="0"/>
              <a:t>Use Markov Chain Monte Carlo to explore possible values for each model parameter</a:t>
            </a:r>
          </a:p>
          <a:p>
            <a:pPr lvl="1"/>
            <a:r>
              <a:rPr lang="en-US" dirty="0"/>
              <a:t>PyMC3 and Bambi Python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560D-AABC-3345-853E-A91733506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E181-B831-5646-B1AF-42350F93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7356A-62D9-FD42-8732-613B8786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1605-C7A9-4C44-BB10-8EF55833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 Performance Score -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C0B2E-C780-0F40-819E-74030F6C2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4279"/>
            <a:ext cx="10515600" cy="744280"/>
          </a:xfrm>
        </p:spPr>
        <p:txBody>
          <a:bodyPr/>
          <a:lstStyle/>
          <a:p>
            <a:r>
              <a:rPr lang="en-US" dirty="0"/>
              <a:t>Posterior distributions for each parameter are then analyzed: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560D-AABC-3345-853E-A91733506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E181-B831-5646-B1AF-42350F93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7356A-62D9-FD42-8732-613B8786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B5B8CBE-F81A-4D49-A6EB-724A2E45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604" y="1592637"/>
            <a:ext cx="5795770" cy="348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80368B-A278-D743-87F0-675D7C09C0E0}"/>
              </a:ext>
            </a:extLst>
          </p:cNvPr>
          <p:cNvSpPr/>
          <p:nvPr/>
        </p:nvSpPr>
        <p:spPr>
          <a:xfrm>
            <a:off x="423530" y="5289031"/>
            <a:ext cx="11344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Maximal Posterior Estimate: most likely value </a:t>
            </a:r>
            <a:r>
              <a:rPr lang="en-US"/>
              <a:t>from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Credible Interval: interval which represents the parameter’s estimated value in x% of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overlap: What is the chance one parameter’s value is higher? 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DCE3166-A65B-0447-AC7A-9408798D6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16397" y="1611274"/>
            <a:ext cx="5795770" cy="34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202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ECE9-D8C7-4448-BD1E-AF1E1C2B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 Performance Score - Results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9F616F6E-D449-D846-BD42-9E7838396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691" y="1388271"/>
            <a:ext cx="8229600" cy="4813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8EB14-5F56-E647-98D7-FB72FD4E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36A7-8B02-494F-95C1-3CA972B9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46453-4C29-4741-9A22-2A43984C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5E9932-B76C-8F4F-A160-0B18F14D7973}"/>
              </a:ext>
            </a:extLst>
          </p:cNvPr>
          <p:cNvCxnSpPr/>
          <p:nvPr/>
        </p:nvCxnSpPr>
        <p:spPr>
          <a:xfrm flipV="1">
            <a:off x="4023360" y="2072640"/>
            <a:ext cx="1328928" cy="585216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FE6AC8-5003-4240-8E95-1270EE6E1F34}"/>
              </a:ext>
            </a:extLst>
          </p:cNvPr>
          <p:cNvCxnSpPr>
            <a:cxnSpLocks/>
          </p:cNvCxnSpPr>
          <p:nvPr/>
        </p:nvCxnSpPr>
        <p:spPr>
          <a:xfrm flipV="1">
            <a:off x="4023360" y="2365248"/>
            <a:ext cx="1414272" cy="63284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0EB496-18C7-254C-8AA5-B4A9D145480C}"/>
              </a:ext>
            </a:extLst>
          </p:cNvPr>
          <p:cNvCxnSpPr>
            <a:cxnSpLocks/>
          </p:cNvCxnSpPr>
          <p:nvPr/>
        </p:nvCxnSpPr>
        <p:spPr>
          <a:xfrm flipV="1">
            <a:off x="4194048" y="2681668"/>
            <a:ext cx="1243584" cy="31642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15D659-FA1E-544E-853F-1FF682F9AE9B}"/>
              </a:ext>
            </a:extLst>
          </p:cNvPr>
          <p:cNvCxnSpPr>
            <a:cxnSpLocks/>
          </p:cNvCxnSpPr>
          <p:nvPr/>
        </p:nvCxnSpPr>
        <p:spPr>
          <a:xfrm flipV="1">
            <a:off x="4194048" y="2717386"/>
            <a:ext cx="1036320" cy="59712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C5C6F-7346-4B4C-A58A-602F4D869BF6}"/>
              </a:ext>
            </a:extLst>
          </p:cNvPr>
          <p:cNvCxnSpPr>
            <a:cxnSpLocks/>
          </p:cNvCxnSpPr>
          <p:nvPr/>
        </p:nvCxnSpPr>
        <p:spPr>
          <a:xfrm flipV="1">
            <a:off x="3986784" y="2998088"/>
            <a:ext cx="1365504" cy="35213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5BBCBE0-A90E-7446-85DF-88A426725DC2}"/>
              </a:ext>
            </a:extLst>
          </p:cNvPr>
          <p:cNvSpPr txBox="1">
            <a:spLocks/>
          </p:cNvSpPr>
          <p:nvPr/>
        </p:nvSpPr>
        <p:spPr>
          <a:xfrm>
            <a:off x="838200" y="828097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Novel </a:t>
            </a:r>
            <a:r>
              <a:rPr lang="en-US" dirty="0" err="1"/>
              <a:t>spaceboot</a:t>
            </a:r>
            <a:r>
              <a:rPr lang="en-US" dirty="0"/>
              <a:t> is </a:t>
            </a:r>
            <a:r>
              <a:rPr lang="en-US" b="1" dirty="0"/>
              <a:t>lower</a:t>
            </a:r>
            <a:r>
              <a:rPr lang="en-US" dirty="0"/>
              <a:t> than laced </a:t>
            </a:r>
            <a:r>
              <a:rPr lang="en-US" dirty="0" err="1"/>
              <a:t>workboot</a:t>
            </a:r>
            <a:r>
              <a:rPr lang="en-US" dirty="0"/>
              <a:t>, but </a:t>
            </a:r>
            <a:r>
              <a:rPr lang="en-US" b="1" dirty="0"/>
              <a:t>higher</a:t>
            </a:r>
            <a:r>
              <a:rPr lang="en-US" dirty="0"/>
              <a:t> than classic </a:t>
            </a:r>
            <a:r>
              <a:rPr lang="en-US" dirty="0" err="1"/>
              <a:t>spaceboot</a:t>
            </a:r>
            <a:r>
              <a:rPr lang="en-US" dirty="0"/>
              <a:t> and unlaced </a:t>
            </a:r>
            <a:r>
              <a:rPr lang="en-US" dirty="0" err="1"/>
              <a:t>workboot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9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742F-76C9-9E40-8895-B9355F71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Rating of Perceived Exertion -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155AB-D66A-2140-94B6-8244EEBC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3DE56-20C1-3943-9171-86B36656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D06A7-A375-9243-ACA3-F50C94AB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73</a:t>
            </a:fld>
            <a:endParaRPr lang="en-US"/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B8647043-1FC4-924C-948F-5BE8D77A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574800"/>
            <a:ext cx="8229600" cy="39497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9E0AC-B2E8-2F4B-A0C4-FB2D4191B131}"/>
              </a:ext>
            </a:extLst>
          </p:cNvPr>
          <p:cNvSpPr txBox="1">
            <a:spLocks/>
          </p:cNvSpPr>
          <p:nvPr/>
        </p:nvSpPr>
        <p:spPr>
          <a:xfrm>
            <a:off x="838200" y="828097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Novel </a:t>
            </a:r>
            <a:r>
              <a:rPr lang="en-US" dirty="0" err="1"/>
              <a:t>spaceboot</a:t>
            </a:r>
            <a:r>
              <a:rPr lang="en-US" dirty="0"/>
              <a:t> is </a:t>
            </a:r>
            <a:r>
              <a:rPr lang="en-US" b="1" dirty="0"/>
              <a:t>higher</a:t>
            </a:r>
            <a:r>
              <a:rPr lang="en-US" dirty="0"/>
              <a:t> than laced </a:t>
            </a:r>
            <a:r>
              <a:rPr lang="en-US" dirty="0" err="1"/>
              <a:t>workboot</a:t>
            </a:r>
            <a:r>
              <a:rPr lang="en-US" dirty="0"/>
              <a:t> and unlaced </a:t>
            </a:r>
            <a:r>
              <a:rPr lang="en-US" dirty="0" err="1"/>
              <a:t>workboot</a:t>
            </a:r>
            <a:r>
              <a:rPr lang="en-US" dirty="0"/>
              <a:t>, but </a:t>
            </a:r>
            <a:r>
              <a:rPr lang="en-US" b="1" dirty="0"/>
              <a:t>lower</a:t>
            </a:r>
            <a:r>
              <a:rPr lang="en-US" dirty="0"/>
              <a:t> than classic </a:t>
            </a:r>
            <a:r>
              <a:rPr lang="en-US" dirty="0" err="1"/>
              <a:t>spaceboot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454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378D-33F5-A44A-8AA5-BC505333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 Rise Difference -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3E93E-80DF-E84F-A372-0C3DD6DF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45D81-92CA-504A-B1E6-E3685F82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F82B4-782B-A748-975E-AC9FB82E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74</a:t>
            </a:fld>
            <a:endParaRPr lang="en-US"/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DABF05E4-49A1-4847-8141-D2256EB6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574800"/>
            <a:ext cx="8229600" cy="39497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4E4A64-3946-F342-B6CF-A5262983CF1E}"/>
              </a:ext>
            </a:extLst>
          </p:cNvPr>
          <p:cNvSpPr txBox="1">
            <a:spLocks/>
          </p:cNvSpPr>
          <p:nvPr/>
        </p:nvSpPr>
        <p:spPr>
          <a:xfrm>
            <a:off x="838200" y="828097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Novel </a:t>
            </a:r>
            <a:r>
              <a:rPr lang="en-US" dirty="0" err="1"/>
              <a:t>spaceboot</a:t>
            </a:r>
            <a:r>
              <a:rPr lang="en-US" dirty="0"/>
              <a:t> is </a:t>
            </a:r>
            <a:r>
              <a:rPr lang="en-US" b="1" dirty="0"/>
              <a:t>similar</a:t>
            </a:r>
            <a:r>
              <a:rPr lang="en-US" dirty="0"/>
              <a:t> to laced </a:t>
            </a:r>
            <a:r>
              <a:rPr lang="en-US" dirty="0" err="1"/>
              <a:t>workboot</a:t>
            </a:r>
            <a:r>
              <a:rPr lang="en-US" dirty="0"/>
              <a:t>, but </a:t>
            </a:r>
            <a:r>
              <a:rPr lang="en-US" b="1" dirty="0"/>
              <a:t>lower</a:t>
            </a:r>
            <a:r>
              <a:rPr lang="en-US" dirty="0"/>
              <a:t> than classic </a:t>
            </a:r>
            <a:r>
              <a:rPr lang="en-US" dirty="0" err="1"/>
              <a:t>spaceboot</a:t>
            </a:r>
            <a:r>
              <a:rPr lang="en-US" dirty="0"/>
              <a:t> and unlaced </a:t>
            </a:r>
            <a:r>
              <a:rPr lang="en-US" dirty="0" err="1"/>
              <a:t>workboot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55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0903-BE31-3E4B-B463-382BDCD9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Heel-Off Time Difference -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6E264-B824-4B4B-A849-093BAF16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660FF-4F9D-0347-AB5F-F1700CB4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56D80-CE12-2C44-99CF-E1C3E4D6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75</a:t>
            </a:fld>
            <a:endParaRPr lang="en-US"/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63F8335B-1B8A-7949-B379-0EEDF1C94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574800"/>
            <a:ext cx="8229600" cy="39497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B6BB3-F867-3145-98C4-2F828F8A4B91}"/>
              </a:ext>
            </a:extLst>
          </p:cNvPr>
          <p:cNvSpPr txBox="1">
            <a:spLocks/>
          </p:cNvSpPr>
          <p:nvPr/>
        </p:nvSpPr>
        <p:spPr>
          <a:xfrm>
            <a:off x="838200" y="828097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Novel </a:t>
            </a:r>
            <a:r>
              <a:rPr lang="en-US" dirty="0" err="1"/>
              <a:t>spaceboot</a:t>
            </a:r>
            <a:r>
              <a:rPr lang="en-US" dirty="0"/>
              <a:t> has</a:t>
            </a:r>
            <a:r>
              <a:rPr lang="en-US" b="1" dirty="0"/>
              <a:t> less </a:t>
            </a:r>
            <a:r>
              <a:rPr lang="en-US" dirty="0"/>
              <a:t>heel-off time-difference than laced </a:t>
            </a:r>
            <a:r>
              <a:rPr lang="en-US" dirty="0" err="1"/>
              <a:t>workboot</a:t>
            </a:r>
            <a:r>
              <a:rPr lang="en-US" dirty="0"/>
              <a:t>, classic </a:t>
            </a:r>
            <a:r>
              <a:rPr lang="en-US" dirty="0" err="1"/>
              <a:t>spaceboot</a:t>
            </a:r>
            <a:r>
              <a:rPr lang="en-US" dirty="0"/>
              <a:t>, and unlaced </a:t>
            </a:r>
            <a:r>
              <a:rPr lang="en-US" dirty="0" err="1"/>
              <a:t>workboot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10B05-BA5D-D94A-B3EA-70FD40FFC89E}"/>
              </a:ext>
            </a:extLst>
          </p:cNvPr>
          <p:cNvSpPr txBox="1"/>
          <p:nvPr/>
        </p:nvSpPr>
        <p:spPr>
          <a:xfrm>
            <a:off x="0" y="2150963"/>
            <a:ext cx="235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Right-side lifts first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8DE03-958A-C446-B1D4-5A33A16F7398}"/>
              </a:ext>
            </a:extLst>
          </p:cNvPr>
          <p:cNvSpPr txBox="1"/>
          <p:nvPr/>
        </p:nvSpPr>
        <p:spPr>
          <a:xfrm>
            <a:off x="0" y="2936966"/>
            <a:ext cx="235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Left-side lifts first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E36E49-9414-5C41-B840-7BA0103D212F}"/>
              </a:ext>
            </a:extLst>
          </p:cNvPr>
          <p:cNvCxnSpPr/>
          <p:nvPr/>
        </p:nvCxnSpPr>
        <p:spPr>
          <a:xfrm>
            <a:off x="2222205" y="2105247"/>
            <a:ext cx="0" cy="246675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6023FD-558D-844F-BF75-48C7C6DC9CB3}"/>
              </a:ext>
            </a:extLst>
          </p:cNvPr>
          <p:cNvCxnSpPr>
            <a:cxnSpLocks/>
          </p:cNvCxnSpPr>
          <p:nvPr/>
        </p:nvCxnSpPr>
        <p:spPr>
          <a:xfrm>
            <a:off x="95690" y="2758714"/>
            <a:ext cx="276974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079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99E3-117A-6141-AC87-642F03D0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FSR at Heel-Off -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EAD2-DB93-004F-B21E-A6ECFCB8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CC6A2-98FF-FA4F-8C6E-26FEE541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2CF78-04E2-1342-B756-8A7C14A5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76</a:t>
            </a:fld>
            <a:endParaRPr lang="en-US"/>
          </a:p>
        </p:txBody>
      </p:sp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AB8C2F2B-B83B-7D4C-9A78-8636C2D41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23" y="1484461"/>
            <a:ext cx="9965802" cy="478297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4D3278-279B-FF4B-9351-04CB4885A1AA}"/>
              </a:ext>
            </a:extLst>
          </p:cNvPr>
          <p:cNvSpPr txBox="1">
            <a:spLocks/>
          </p:cNvSpPr>
          <p:nvPr/>
        </p:nvSpPr>
        <p:spPr>
          <a:xfrm>
            <a:off x="838200" y="828097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Novel </a:t>
            </a:r>
            <a:r>
              <a:rPr lang="en-US" dirty="0" err="1"/>
              <a:t>spaceboot</a:t>
            </a:r>
            <a:r>
              <a:rPr lang="en-US" dirty="0"/>
              <a:t> has</a:t>
            </a:r>
            <a:r>
              <a:rPr lang="en-US" b="1" dirty="0"/>
              <a:t> lower chance of contact </a:t>
            </a:r>
            <a:r>
              <a:rPr lang="en-US" dirty="0"/>
              <a:t>than laced </a:t>
            </a:r>
            <a:r>
              <a:rPr lang="en-US" dirty="0" err="1"/>
              <a:t>workboot</a:t>
            </a:r>
            <a:r>
              <a:rPr lang="en-US" dirty="0"/>
              <a:t>, but </a:t>
            </a:r>
            <a:r>
              <a:rPr lang="en-US" b="1" dirty="0"/>
              <a:t>higher chance of contact than </a:t>
            </a:r>
            <a:r>
              <a:rPr lang="en-US" dirty="0"/>
              <a:t>classic </a:t>
            </a:r>
            <a:r>
              <a:rPr lang="en-US" dirty="0" err="1"/>
              <a:t>spaceboot</a:t>
            </a:r>
            <a:r>
              <a:rPr lang="en-US" dirty="0"/>
              <a:t> and unlaced </a:t>
            </a:r>
            <a:r>
              <a:rPr lang="en-US" dirty="0" err="1"/>
              <a:t>workboot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68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10D2-7A15-2043-840A-DA4F29F3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FSR Maximum Voltage -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ECE0A-EA9F-944F-A9CD-FB9325A8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3D666-4164-314A-A1F5-0C7EEE9E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AFFBE-D3B2-6647-9B0D-C551DEE1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CDC668-216C-F74A-AC6F-810707A1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454150"/>
            <a:ext cx="8229600" cy="3949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983234-8D31-BF4F-A349-8972A3227CF6}"/>
              </a:ext>
            </a:extLst>
          </p:cNvPr>
          <p:cNvSpPr txBox="1">
            <a:spLocks/>
          </p:cNvSpPr>
          <p:nvPr/>
        </p:nvSpPr>
        <p:spPr>
          <a:xfrm>
            <a:off x="838200" y="828097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Novel </a:t>
            </a:r>
            <a:r>
              <a:rPr lang="en-US" dirty="0" err="1"/>
              <a:t>spaceboot</a:t>
            </a:r>
            <a:r>
              <a:rPr lang="en-US" dirty="0"/>
              <a:t> has</a:t>
            </a:r>
            <a:r>
              <a:rPr lang="en-US" b="1" dirty="0"/>
              <a:t> higher chance of contact </a:t>
            </a:r>
            <a:r>
              <a:rPr lang="en-US" dirty="0"/>
              <a:t>than laced </a:t>
            </a:r>
            <a:r>
              <a:rPr lang="en-US" dirty="0" err="1"/>
              <a:t>workboot</a:t>
            </a:r>
            <a:r>
              <a:rPr lang="en-US" dirty="0"/>
              <a:t>, classic </a:t>
            </a:r>
            <a:r>
              <a:rPr lang="en-US" dirty="0" err="1"/>
              <a:t>spaceboot</a:t>
            </a:r>
            <a:r>
              <a:rPr lang="en-US" dirty="0"/>
              <a:t>, and unlaced </a:t>
            </a:r>
            <a:r>
              <a:rPr lang="en-US" dirty="0" err="1"/>
              <a:t>workboot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2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CC17-4C1A-724B-B570-281B5691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Discomfort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D6B44-43AC-1940-A7C1-A7833F16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6632F-328E-B54C-85D2-EB9535F1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Motivation | Background | Overview | Aim 1 | Aim 2 | Aim 3 | Aim 4 |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86E65-10D3-F84F-A244-613664ED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78</a:t>
            </a:fld>
            <a:endParaRPr lang="en-US"/>
          </a:p>
        </p:txBody>
      </p:sp>
      <p:pic>
        <p:nvPicPr>
          <p:cNvPr id="10" name="Content Placeholder 9" descr="A picture containing text, indoor, different, several&#10;&#10;Description automatically generated">
            <a:extLst>
              <a:ext uri="{FF2B5EF4-FFF2-40B4-BE49-F238E27FC236}">
                <a16:creationId xmlns:a16="http://schemas.microsoft.com/office/drawing/2014/main" id="{A419AB3B-A2F4-F04E-A02A-FAF01C920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900" y="2019986"/>
            <a:ext cx="7696200" cy="36195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B00C42-F4A1-A645-BCB3-6B8E4430DABD}"/>
              </a:ext>
            </a:extLst>
          </p:cNvPr>
          <p:cNvSpPr txBox="1">
            <a:spLocks/>
          </p:cNvSpPr>
          <p:nvPr/>
        </p:nvSpPr>
        <p:spPr>
          <a:xfrm>
            <a:off x="838200" y="922639"/>
            <a:ext cx="10515600" cy="8172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Pressurized boots had higher discomfort than non-pressurized boots</a:t>
            </a:r>
          </a:p>
        </p:txBody>
      </p:sp>
    </p:spTree>
    <p:extLst>
      <p:ext uri="{BB962C8B-B14F-4D97-AF65-F5344CB8AC3E}">
        <p14:creationId xmlns:p14="http://schemas.microsoft.com/office/powerpoint/2010/main" val="14394062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590284-D3CC-9F49-8E5B-233DAF26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F28EB3-F11B-2848-8030-FACEF0755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" y="834914"/>
            <a:ext cx="5718717" cy="46696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the novel </a:t>
            </a:r>
            <a:r>
              <a:rPr lang="en-US" dirty="0" err="1"/>
              <a:t>spaceboot</a:t>
            </a:r>
            <a:r>
              <a:rPr lang="en-US" dirty="0"/>
              <a:t> and laced </a:t>
            </a:r>
            <a:r>
              <a:rPr lang="en-US" dirty="0" err="1"/>
              <a:t>workboot</a:t>
            </a:r>
            <a:r>
              <a:rPr lang="en-US" dirty="0"/>
              <a:t> appear to maintain contact with the heel at heel-off, but novel </a:t>
            </a:r>
            <a:r>
              <a:rPr lang="en-US" dirty="0" err="1"/>
              <a:t>spaceboot</a:t>
            </a:r>
            <a:r>
              <a:rPr lang="en-US" dirty="0"/>
              <a:t> continues to maintain contact through heel-raise</a:t>
            </a:r>
          </a:p>
          <a:p>
            <a:pPr lvl="1"/>
            <a:r>
              <a:rPr lang="en-US" dirty="0"/>
              <a:t>Subjects still ranked laced </a:t>
            </a:r>
            <a:r>
              <a:rPr lang="en-US" dirty="0" err="1"/>
              <a:t>workboot</a:t>
            </a:r>
            <a:r>
              <a:rPr lang="en-US" dirty="0"/>
              <a:t> as best for heel performance</a:t>
            </a:r>
          </a:p>
          <a:p>
            <a:r>
              <a:rPr lang="en-US" b="1" dirty="0"/>
              <a:t>Novel spacesuit boot is clear improvement over  classic spacesuit boot and unlaced </a:t>
            </a:r>
            <a:r>
              <a:rPr lang="en-US" b="1" dirty="0" err="1"/>
              <a:t>workboot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22095-186A-104A-8198-6392D65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B9B6-3501-C84C-8CAB-60DB8F13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79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EDCBDB0-8054-471E-8C9B-6345A885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</a:t>
            </a:r>
            <a:r>
              <a:rPr lang="en-US" dirty="0">
                <a:solidFill>
                  <a:schemeClr val="bg1"/>
                </a:solidFill>
              </a:rPr>
              <a:t>Aim 4 </a:t>
            </a:r>
            <a:r>
              <a:rPr lang="en-US" dirty="0"/>
              <a:t>| Summary</a:t>
            </a:r>
          </a:p>
        </p:txBody>
      </p:sp>
      <p:pic>
        <p:nvPicPr>
          <p:cNvPr id="2" name="__vid3">
            <a:hlinkClick r:id="" action="ppaction://media"/>
            <a:extLst>
              <a:ext uri="{FF2B5EF4-FFF2-40B4-BE49-F238E27FC236}">
                <a16:creationId xmlns:a16="http://schemas.microsoft.com/office/drawing/2014/main" id="{93F84C12-A6B8-4C59-B1FF-403704C6B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04910" y="1431420"/>
            <a:ext cx="6180667" cy="3476625"/>
          </a:xfrm>
          <a:prstGeom prst="rect">
            <a:avLst/>
          </a:prstGeom>
        </p:spPr>
      </p:pic>
      <p:pic>
        <p:nvPicPr>
          <p:cNvPr id="3" name="__vid3">
            <a:hlinkClick r:id="" action="ppaction://media"/>
            <a:extLst>
              <a:ext uri="{FF2B5EF4-FFF2-40B4-BE49-F238E27FC236}">
                <a16:creationId xmlns:a16="http://schemas.microsoft.com/office/drawing/2014/main" id="{28907BC5-E9EC-4812-9B9F-B9B582CEDF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04909" y="1431420"/>
            <a:ext cx="6180667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C661-6D10-7745-982E-1511941C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Hypothesized Injury Mechanisms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D7C68-1A58-4041-9D74-04D2E3D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B2C7-3ED3-9744-97AF-B1B33632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CFEA70-5E5C-6240-A973-B8712AC9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2252" y="821937"/>
            <a:ext cx="9468173" cy="4876219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FA8CC94-E503-4B45-B91A-AFF20DC6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r>
              <a:rPr lang="en-US" dirty="0"/>
              <a:t> | Background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41617084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3D14-2CBF-9449-B048-53B81C54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64302-CD8E-0E42-9C2C-9B8292FD8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B256-29CD-1145-8A13-15E0AAEA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2BA0E-A2C0-4747-882D-067FDD88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80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24E7FC-2633-41F3-8E12-678EAE94F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14026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080782-5026-904F-AD01-7FF84604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F536E-CB2B-C14A-872C-804501437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Showed drawbacks of using IMUs to detect instances of heel-lift and identified alternative methods to explore in future work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Few efforts to quantify fit discrepancies</a:t>
            </a:r>
          </a:p>
          <a:p>
            <a:r>
              <a:rPr lang="en-US" dirty="0"/>
              <a:t>A novel software library to use multiple commercial depth cameras as a cost-effective 4D scanner, capable of collecting body shape changes at 90 frames-per-second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Limited knowledge on dynamic body shape changes due to motion</a:t>
            </a:r>
          </a:p>
          <a:p>
            <a:r>
              <a:rPr lang="en-US" dirty="0"/>
              <a:t>A parametric statistical shape model that predicts dynamic foot shape during stance phase as a function of anthropometry and kinematics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Limited knowledge on dynamic body shape changes due to motion</a:t>
            </a:r>
          </a:p>
          <a:p>
            <a:r>
              <a:rPr lang="en-US" dirty="0"/>
              <a:t>A design framework integrating dynamic foot shape knowledge with known foot mobility to design a novel spacesuit boot to improve fit and comfort</a:t>
            </a:r>
          </a:p>
          <a:p>
            <a:pPr lvl="1"/>
            <a:r>
              <a:rPr lang="en-US" i="1" dirty="0"/>
              <a:t>Gap:</a:t>
            </a:r>
            <a:r>
              <a:rPr lang="en-US" dirty="0"/>
              <a:t> No existing framework for incorporating dynamic body-shape models into the spacesuit design and fit process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1477-9313-4B44-A33F-1D6DC95C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B02A4-6C3A-AD45-966B-44F2CF9C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81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F42F777-5DBC-4545-9D18-EAD4E8447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0442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080782-5026-904F-AD01-7FF84604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F536E-CB2B-C14A-872C-804501437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Quantification of dynamic changes in instep height and instep girth as they relate to their distribution in the global population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Limited knowledge on dynamic body shape changes due to motion</a:t>
            </a:r>
          </a:p>
          <a:p>
            <a:r>
              <a:rPr lang="en-US" dirty="0"/>
              <a:t>A novel spacesuit boot prototype developed from the framework that aims for better fit and comfort, and specifically a reduction in heel-lift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No existing framework for incorporating dynamic body-shape models into the spacesuit design and fit process</a:t>
            </a:r>
          </a:p>
          <a:p>
            <a:r>
              <a:rPr lang="en-US" dirty="0"/>
              <a:t>Evaluation of the novel spacesuit boot for fit and comfort</a:t>
            </a:r>
          </a:p>
          <a:p>
            <a:pPr lvl="1"/>
            <a:r>
              <a:rPr lang="en-US" i="1" dirty="0"/>
              <a:t>Gap: </a:t>
            </a:r>
            <a:r>
              <a:rPr lang="en-US" dirty="0"/>
              <a:t>No studies to quantify the effect of using body-shape models over linear measurements on fit and comfort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1477-9313-4B44-A33F-1D6DC95C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B02A4-6C3A-AD45-966B-44F2CF9C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82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F42F777-5DBC-4545-9D18-EAD4E8447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5621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E1CF86-6F51-416D-8039-AE5C18BF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5A63F-A92F-425C-8F4C-189F086F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90422-D349-4CE7-A9A9-D91C143F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6141B-4C42-4994-A93C-0AB4514A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83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61ED79-8843-42DF-8C33-9E58463FFE3A}"/>
              </a:ext>
            </a:extLst>
          </p:cNvPr>
          <p:cNvSpPr txBox="1">
            <a:spLocks/>
          </p:cNvSpPr>
          <p:nvPr/>
        </p:nvSpPr>
        <p:spPr>
          <a:xfrm>
            <a:off x="838200" y="922638"/>
            <a:ext cx="10515600" cy="159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Integrating dynamic body shape changes into the spacesuit boot design process will mitigate factors that lead to injury and improve compatibility between the operator and the spacesuit.</a:t>
            </a:r>
          </a:p>
        </p:txBody>
      </p:sp>
    </p:spTree>
    <p:extLst>
      <p:ext uri="{BB962C8B-B14F-4D97-AF65-F5344CB8AC3E}">
        <p14:creationId xmlns:p14="http://schemas.microsoft.com/office/powerpoint/2010/main" val="6953203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E1CF86-6F51-416D-8039-AE5C18BF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5A63F-A92F-425C-8F4C-189F086F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90422-D349-4CE7-A9A9-D91C143F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6141B-4C42-4994-A93C-0AB4514A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84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61ED79-8843-42DF-8C33-9E58463FFE3A}"/>
              </a:ext>
            </a:extLst>
          </p:cNvPr>
          <p:cNvSpPr txBox="1">
            <a:spLocks/>
          </p:cNvSpPr>
          <p:nvPr/>
        </p:nvSpPr>
        <p:spPr>
          <a:xfrm>
            <a:off x="838200" y="922638"/>
            <a:ext cx="10515600" cy="159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highlight>
                  <a:srgbClr val="FFFF00"/>
                </a:highlight>
              </a:rPr>
              <a:t>Integrating dynamic body shape changes </a:t>
            </a:r>
            <a:r>
              <a:rPr lang="en-US" i="1" dirty="0"/>
              <a:t>into the spacesuit boot design process will mitigate factors that lead to injury and improve compatibility between the operator and the spacesuit.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D2B3BC-4865-4C1E-B184-31A8BE752397}"/>
              </a:ext>
            </a:extLst>
          </p:cNvPr>
          <p:cNvSpPr txBox="1">
            <a:spLocks/>
          </p:cNvSpPr>
          <p:nvPr/>
        </p:nvSpPr>
        <p:spPr>
          <a:xfrm>
            <a:off x="835024" y="2623542"/>
            <a:ext cx="10515600" cy="3311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SA2 models dynamic foot shape changes</a:t>
            </a:r>
          </a:p>
        </p:txBody>
      </p:sp>
    </p:spTree>
    <p:extLst>
      <p:ext uri="{BB962C8B-B14F-4D97-AF65-F5344CB8AC3E}">
        <p14:creationId xmlns:p14="http://schemas.microsoft.com/office/powerpoint/2010/main" val="36167048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E1CF86-6F51-416D-8039-AE5C18BF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5A63F-A92F-425C-8F4C-189F086F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90422-D349-4CE7-A9A9-D91C143F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6141B-4C42-4994-A93C-0AB4514A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85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61ED79-8843-42DF-8C33-9E58463FFE3A}"/>
              </a:ext>
            </a:extLst>
          </p:cNvPr>
          <p:cNvSpPr txBox="1">
            <a:spLocks/>
          </p:cNvSpPr>
          <p:nvPr/>
        </p:nvSpPr>
        <p:spPr>
          <a:xfrm>
            <a:off x="838200" y="922638"/>
            <a:ext cx="10515600" cy="159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highlight>
                  <a:srgbClr val="C0C0C0"/>
                </a:highlight>
              </a:rPr>
              <a:t>Integrating dynamic body shape changes </a:t>
            </a:r>
            <a:r>
              <a:rPr lang="en-US" i="1" dirty="0">
                <a:highlight>
                  <a:srgbClr val="FFFF00"/>
                </a:highlight>
              </a:rPr>
              <a:t>into the spacesuit boot design process</a:t>
            </a:r>
            <a:r>
              <a:rPr lang="en-US" i="1" dirty="0"/>
              <a:t> will mitigate factors that lead to injury and improve compatibility between the operator and the spacesuit.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D2B3BC-4865-4C1E-B184-31A8BE752397}"/>
              </a:ext>
            </a:extLst>
          </p:cNvPr>
          <p:cNvSpPr txBox="1">
            <a:spLocks/>
          </p:cNvSpPr>
          <p:nvPr/>
        </p:nvSpPr>
        <p:spPr>
          <a:xfrm>
            <a:off x="835024" y="2623542"/>
            <a:ext cx="10515600" cy="3311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SA3 incorporates dynamic foot morphology changes, along with existing knowledge of footwear design and foot mobility into a design framework used to develop a novel spacesuit boot design</a:t>
            </a:r>
          </a:p>
        </p:txBody>
      </p:sp>
    </p:spTree>
    <p:extLst>
      <p:ext uri="{BB962C8B-B14F-4D97-AF65-F5344CB8AC3E}">
        <p14:creationId xmlns:p14="http://schemas.microsoft.com/office/powerpoint/2010/main" val="1856969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E1CF86-6F51-416D-8039-AE5C18BF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5A63F-A92F-425C-8F4C-189F086F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90422-D349-4CE7-A9A9-D91C143F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6141B-4C42-4994-A93C-0AB4514A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86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61ED79-8843-42DF-8C33-9E58463FFE3A}"/>
              </a:ext>
            </a:extLst>
          </p:cNvPr>
          <p:cNvSpPr txBox="1">
            <a:spLocks/>
          </p:cNvSpPr>
          <p:nvPr/>
        </p:nvSpPr>
        <p:spPr>
          <a:xfrm>
            <a:off x="838200" y="922638"/>
            <a:ext cx="10515600" cy="1595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highlight>
                  <a:srgbClr val="C0C0C0"/>
                </a:highlight>
              </a:rPr>
              <a:t>Integrating dynamic body shape changes into the spacesuit boot design process</a:t>
            </a:r>
            <a:r>
              <a:rPr lang="en-US" i="1" dirty="0"/>
              <a:t> </a:t>
            </a:r>
            <a:r>
              <a:rPr lang="en-US" i="1" dirty="0">
                <a:highlight>
                  <a:srgbClr val="FFFF00"/>
                </a:highlight>
              </a:rPr>
              <a:t>will mitigate factors that lead to injury and improve compatibility between the operator and the spacesuit.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D2B3BC-4865-4C1E-B184-31A8BE752397}"/>
              </a:ext>
            </a:extLst>
          </p:cNvPr>
          <p:cNvSpPr txBox="1">
            <a:spLocks/>
          </p:cNvSpPr>
          <p:nvPr/>
        </p:nvSpPr>
        <p:spPr>
          <a:xfrm>
            <a:off x="835024" y="2623542"/>
            <a:ext cx="10515600" cy="3311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SA1 suggested a heel-contact sensor to directly measure heel-lift</a:t>
            </a:r>
          </a:p>
          <a:p>
            <a:r>
              <a:rPr lang="en-US" dirty="0"/>
              <a:t>SA4 evaluated the novel boot </a:t>
            </a:r>
            <a:r>
              <a:rPr lang="en-US"/>
              <a:t>design for </a:t>
            </a:r>
            <a:r>
              <a:rPr lang="en-US" dirty="0"/>
              <a:t>its comfort and heel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058362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6663-35B5-AA4A-BD74-BF4EB663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Peer-Reviewed Publications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D785-5385-4D41-82AC-9C672024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5086B-823F-A64C-BD2B-3163090B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87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862CA8-0E3B-6941-B3EF-9BA549875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979841"/>
              </p:ext>
            </p:extLst>
          </p:nvPr>
        </p:nvGraphicFramePr>
        <p:xfrm>
          <a:off x="838199" y="735498"/>
          <a:ext cx="10425914" cy="3743313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533996">
                  <a:extLst>
                    <a:ext uri="{9D8B030D-6E8A-4147-A177-3AD203B41FA5}">
                      <a16:colId xmlns:a16="http://schemas.microsoft.com/office/drawing/2014/main" val="2992642726"/>
                    </a:ext>
                  </a:extLst>
                </a:gridCol>
                <a:gridCol w="3680647">
                  <a:extLst>
                    <a:ext uri="{9D8B030D-6E8A-4147-A177-3AD203B41FA5}">
                      <a16:colId xmlns:a16="http://schemas.microsoft.com/office/drawing/2014/main" val="1855342359"/>
                    </a:ext>
                  </a:extLst>
                </a:gridCol>
                <a:gridCol w="2985962">
                  <a:extLst>
                    <a:ext uri="{9D8B030D-6E8A-4147-A177-3AD203B41FA5}">
                      <a16:colId xmlns:a16="http://schemas.microsoft.com/office/drawing/2014/main" val="1372125290"/>
                    </a:ext>
                  </a:extLst>
                </a:gridCol>
                <a:gridCol w="960667">
                  <a:extLst>
                    <a:ext uri="{9D8B030D-6E8A-4147-A177-3AD203B41FA5}">
                      <a16:colId xmlns:a16="http://schemas.microsoft.com/office/drawing/2014/main" val="2619430167"/>
                    </a:ext>
                  </a:extLst>
                </a:gridCol>
                <a:gridCol w="1264642">
                  <a:extLst>
                    <a:ext uri="{9D8B030D-6E8A-4147-A177-3AD203B41FA5}">
                      <a16:colId xmlns:a16="http://schemas.microsoft.com/office/drawing/2014/main" val="252903599"/>
                    </a:ext>
                  </a:extLst>
                </a:gridCol>
              </a:tblGrid>
              <a:tr h="167199"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TYPE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TITLE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>
                          <a:effectLst/>
                        </a:rPr>
                        <a:t>JOURNAL</a:t>
                      </a:r>
                      <a:endParaRPr lang="en-US" sz="1400" b="1" cap="all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Date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32637" marR="32637" marT="16319" marB="1631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cap="all" dirty="0">
                          <a:effectLst/>
                        </a:rPr>
                        <a:t>Specific Aim</a:t>
                      </a:r>
                    </a:p>
                  </a:txBody>
                  <a:tcPr marL="32637" marR="32637" marT="16319" marB="16319" anchor="ctr"/>
                </a:tc>
                <a:extLst>
                  <a:ext uri="{0D108BD9-81ED-4DB2-BD59-A6C34878D82A}">
                    <a16:rowId xmlns:a16="http://schemas.microsoft.com/office/drawing/2014/main" val="3163862693"/>
                  </a:ext>
                </a:extLst>
              </a:tr>
              <a:tr h="33473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Technical Note</a:t>
                      </a:r>
                    </a:p>
                  </a:txBody>
                  <a:tcPr marL="32637" marR="32637" marT="16319" marB="16319">
                    <a:solidFill>
                      <a:srgbClr val="FFFF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Detecting Heel-Lift in Spacesuit Gait</a:t>
                      </a:r>
                    </a:p>
                  </a:txBody>
                  <a:tcPr marL="32637" marR="32637" marT="16319" marB="16319">
                    <a:solidFill>
                      <a:srgbClr val="FFFF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Aerospace Medicine and Human Performance</a:t>
                      </a:r>
                    </a:p>
                  </a:txBody>
                  <a:tcPr marL="32637" marR="32637" marT="16319" marB="16319">
                    <a:solidFill>
                      <a:srgbClr val="FFFF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Jan 2022 (under review)</a:t>
                      </a:r>
                      <a:endParaRPr kumimoji="0" lang="en-US" sz="1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637" marR="32637" marT="16319" marB="16319">
                    <a:solidFill>
                      <a:srgbClr val="FFFF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SA1</a:t>
                      </a:r>
                    </a:p>
                  </a:txBody>
                  <a:tcPr marL="32637" marR="32637" marT="16319" marB="16319">
                    <a:solidFill>
                      <a:srgbClr val="FFFF00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44533"/>
                  </a:ext>
                </a:extLst>
              </a:tr>
              <a:tr h="58577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DynaMo</a:t>
                      </a:r>
                      <a:r>
                        <a:rPr lang="en-US" sz="1400" dirty="0">
                          <a:effectLst/>
                        </a:rPr>
                        <a:t>: Dynamic Body Shape and Motion Capture with Intel RealSense Cameras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Journal of Open Source Software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Sept 2019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828393"/>
                  </a:ext>
                </a:extLst>
              </a:tr>
              <a:tr h="583729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foot morphology explained through 4D scanning and shape modeling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Journal of Biomechanics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June 2021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947179"/>
                  </a:ext>
                </a:extLst>
              </a:tr>
              <a:tr h="523015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Conference Paper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 Biomechanical Design Framework to Improve Spacesuit Boot Fit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50th International Conference on Environmental Systems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July 2020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2637" marR="32637" marT="16319" marB="16319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643640"/>
                  </a:ext>
                </a:extLst>
              </a:tr>
              <a:tr h="469538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Static and Dynamic Distribution of Instep Height</a:t>
                      </a:r>
                    </a:p>
                  </a:txBody>
                  <a:tcPr marL="32637" marR="32637" marT="16319" marB="16319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Footwear Science</a:t>
                      </a:r>
                    </a:p>
                  </a:txBody>
                  <a:tcPr marL="32637" marR="32637" marT="16319" marB="16319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Jan 2022 (under review)</a:t>
                      </a:r>
                    </a:p>
                  </a:txBody>
                  <a:tcPr marL="32637" marR="32637" marT="16319" marB="16319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2637" marR="32637" marT="16319" marB="16319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263155"/>
                  </a:ext>
                </a:extLst>
              </a:tr>
              <a:tr h="443172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Journal Paper</a:t>
                      </a:r>
                    </a:p>
                  </a:txBody>
                  <a:tcPr marL="32637" marR="32637" marT="16319" marB="16319">
                    <a:solidFill>
                      <a:srgbClr val="00B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Design and Evaluation of a Novel Planetary Spacesuit Boot</a:t>
                      </a:r>
                    </a:p>
                  </a:txBody>
                  <a:tcPr marL="32637" marR="32637" marT="16319" marB="16319">
                    <a:solidFill>
                      <a:srgbClr val="00B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Nature Microgravity</a:t>
                      </a:r>
                    </a:p>
                  </a:txBody>
                  <a:tcPr marL="32637" marR="32637" marT="16319" marB="16319">
                    <a:solidFill>
                      <a:srgbClr val="00B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May 2022</a:t>
                      </a:r>
                    </a:p>
                  </a:txBody>
                  <a:tcPr marL="32637" marR="32637" marT="16319" marB="16319">
                    <a:solidFill>
                      <a:srgbClr val="00B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SA3/SA4</a:t>
                      </a:r>
                    </a:p>
                  </a:txBody>
                  <a:tcPr marL="32637" marR="32637" marT="16319" marB="16319">
                    <a:solidFill>
                      <a:srgbClr val="00B0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436299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177693D-0887-4920-A29E-AFB46BB6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8BB05AE-A87D-4824-94D8-F8E75FD1C801}"/>
              </a:ext>
            </a:extLst>
          </p:cNvPr>
          <p:cNvSpPr txBox="1">
            <a:spLocks/>
          </p:cNvSpPr>
          <p:nvPr/>
        </p:nvSpPr>
        <p:spPr>
          <a:xfrm>
            <a:off x="838200" y="4980074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9332E-6F49-4C60-A743-1BDC07F1BF85}"/>
              </a:ext>
            </a:extLst>
          </p:cNvPr>
          <p:cNvSpPr/>
          <p:nvPr/>
        </p:nvSpPr>
        <p:spPr>
          <a:xfrm>
            <a:off x="2980943" y="5569580"/>
            <a:ext cx="1351888" cy="525155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Planned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A668F2-0BAC-4A34-9426-13D6764018D8}"/>
              </a:ext>
            </a:extLst>
          </p:cNvPr>
          <p:cNvSpPr/>
          <p:nvPr/>
        </p:nvSpPr>
        <p:spPr>
          <a:xfrm>
            <a:off x="5420056" y="5569581"/>
            <a:ext cx="1351888" cy="52515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 Progress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F33DD7-2412-4CC2-9F3C-B7CB9F18BBCE}"/>
              </a:ext>
            </a:extLst>
          </p:cNvPr>
          <p:cNvSpPr/>
          <p:nvPr/>
        </p:nvSpPr>
        <p:spPr>
          <a:xfrm>
            <a:off x="7859169" y="5569579"/>
            <a:ext cx="1351888" cy="525155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3635184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6A5D-BF24-4D4E-A5CE-5E7465E8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Conference Presentations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287625-F3F8-5B42-8FC3-0B21CED2C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237201"/>
              </p:ext>
            </p:extLst>
          </p:nvPr>
        </p:nvGraphicFramePr>
        <p:xfrm>
          <a:off x="607913" y="838520"/>
          <a:ext cx="10976174" cy="4020624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753878">
                  <a:extLst>
                    <a:ext uri="{9D8B030D-6E8A-4147-A177-3AD203B41FA5}">
                      <a16:colId xmlns:a16="http://schemas.microsoft.com/office/drawing/2014/main" val="1656021417"/>
                    </a:ext>
                  </a:extLst>
                </a:gridCol>
                <a:gridCol w="4739604">
                  <a:extLst>
                    <a:ext uri="{9D8B030D-6E8A-4147-A177-3AD203B41FA5}">
                      <a16:colId xmlns:a16="http://schemas.microsoft.com/office/drawing/2014/main" val="1778409434"/>
                    </a:ext>
                  </a:extLst>
                </a:gridCol>
                <a:gridCol w="3176105">
                  <a:extLst>
                    <a:ext uri="{9D8B030D-6E8A-4147-A177-3AD203B41FA5}">
                      <a16:colId xmlns:a16="http://schemas.microsoft.com/office/drawing/2014/main" val="1582283204"/>
                    </a:ext>
                  </a:extLst>
                </a:gridCol>
                <a:gridCol w="892204">
                  <a:extLst>
                    <a:ext uri="{9D8B030D-6E8A-4147-A177-3AD203B41FA5}">
                      <a16:colId xmlns:a16="http://schemas.microsoft.com/office/drawing/2014/main" val="334509652"/>
                    </a:ext>
                  </a:extLst>
                </a:gridCol>
                <a:gridCol w="1414383">
                  <a:extLst>
                    <a:ext uri="{9D8B030D-6E8A-4147-A177-3AD203B41FA5}">
                      <a16:colId xmlns:a16="http://schemas.microsoft.com/office/drawing/2014/main" val="4026737321"/>
                    </a:ext>
                  </a:extLst>
                </a:gridCol>
              </a:tblGrid>
              <a:tr h="198717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effectLst/>
                        </a:rPr>
                        <a:t>TYPE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>
                          <a:effectLst/>
                        </a:rPr>
                        <a:t>TITLE</a:t>
                      </a: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>
                          <a:effectLst/>
                        </a:rPr>
                        <a:t>CONFERENCE</a:t>
                      </a: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DATE</a:t>
                      </a:r>
                    </a:p>
                  </a:txBody>
                  <a:tcPr marL="30026" marR="30026" marT="15013" marB="150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cap="all" dirty="0">
                          <a:effectLst/>
                        </a:rPr>
                        <a:t>Specific Aim</a:t>
                      </a:r>
                    </a:p>
                  </a:txBody>
                  <a:tcPr marL="30026" marR="30026" marT="15013" marB="15013" anchor="ctr"/>
                </a:tc>
                <a:extLst>
                  <a:ext uri="{0D108BD9-81ED-4DB2-BD59-A6C34878D82A}">
                    <a16:rowId xmlns:a16="http://schemas.microsoft.com/office/drawing/2014/main" val="1060483494"/>
                  </a:ext>
                </a:extLst>
              </a:tr>
              <a:tr h="550918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Talk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Using dynamic foot morphology data to design spacesuit footwear </a:t>
                      </a:r>
                    </a:p>
                    <a:p>
                      <a:pPr fontAlgn="t"/>
                      <a:r>
                        <a:rPr lang="en-US" sz="1400" b="1" i="1" dirty="0">
                          <a:effectLst/>
                        </a:rPr>
                        <a:t>(Martyn Shorten Award For Innovation)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Footwear Biomechanics Symposium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July 2019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65015"/>
                  </a:ext>
                </a:extLst>
              </a:tr>
              <a:tr h="43865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Talk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Development of a Dynamic 3D Scanning System with Multiple Intel RealSense </a:t>
                      </a:r>
                      <a:r>
                        <a:rPr lang="en-US" sz="1400" kern="1200" dirty="0">
                          <a:effectLst/>
                        </a:rPr>
                        <a:t>Depth</a:t>
                      </a:r>
                      <a:r>
                        <a:rPr lang="en-US" sz="1400" dirty="0">
                          <a:effectLst/>
                        </a:rPr>
                        <a:t> Cameras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International Society of Biomechanics Congress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Aug 2019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761608"/>
                  </a:ext>
                </a:extLst>
              </a:tr>
              <a:tr h="316464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Poster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Quantifying the Heel Lift during Spacesuit Gait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NASA HRP IWS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Jan 2020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SA1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270900"/>
                  </a:ext>
                </a:extLst>
              </a:tr>
              <a:tr h="553812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Poster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Dynamic Body-Shape Models to Reduce Risk Of EVA Spacesuit Injury </a:t>
                      </a:r>
                      <a:r>
                        <a:rPr lang="en-US" sz="1400" b="1" i="1" dirty="0">
                          <a:effectLst/>
                        </a:rPr>
                        <a:t>(Student Poster Competition Winner)</a:t>
                      </a:r>
                      <a:endParaRPr lang="en-US" sz="1400" b="1" dirty="0">
                        <a:effectLst/>
                      </a:endParaRP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NASA HRP IWS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Feb 2021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Overall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424107"/>
                  </a:ext>
                </a:extLst>
              </a:tr>
              <a:tr h="553812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Poster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Using Dynamic Foot Shape Models to Design a Better Spacesuit Boot </a:t>
                      </a:r>
                      <a:r>
                        <a:rPr lang="en-US" sz="1400" b="1" i="1" dirty="0">
                          <a:effectLst/>
                        </a:rPr>
                        <a:t>(Student Poster Competition Winner)</a:t>
                      </a:r>
                      <a:endParaRPr lang="en-US" sz="1400" dirty="0">
                        <a:effectLst/>
                      </a:endParaRP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International Conference on Environmental Systems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July 2021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35834"/>
                  </a:ext>
                </a:extLst>
              </a:tr>
              <a:tr h="553812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Talk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Novel Spacesuit Boot Design Developed from Dynamic Foot Shape Modeling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Footwear Biomechanics Symposium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July 2021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SA3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578412"/>
                  </a:ext>
                </a:extLst>
              </a:tr>
              <a:tr h="67248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Talk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Statistical Dynamic Foot Shape Model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American Society of Biomechanics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Aug 2021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SA2</a:t>
                      </a:r>
                    </a:p>
                  </a:txBody>
                  <a:tcPr marL="30026" marR="30026" marT="15013" marB="15013"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38127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8227-55CF-C849-9562-BEE9C580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FAF4D-A97F-EB48-91B5-5EAEC636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88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DFCD62-FCC6-43F7-8BC6-E081902B9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A838ADC-D6AC-442F-947C-27DC5FBC41C1}"/>
              </a:ext>
            </a:extLst>
          </p:cNvPr>
          <p:cNvSpPr txBox="1">
            <a:spLocks/>
          </p:cNvSpPr>
          <p:nvPr/>
        </p:nvSpPr>
        <p:spPr>
          <a:xfrm>
            <a:off x="838200" y="4980074"/>
            <a:ext cx="10515600" cy="177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Key: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8AFE4-BB1E-41E3-BC6B-0A841D91B014}"/>
              </a:ext>
            </a:extLst>
          </p:cNvPr>
          <p:cNvSpPr/>
          <p:nvPr/>
        </p:nvSpPr>
        <p:spPr>
          <a:xfrm>
            <a:off x="5416880" y="5508151"/>
            <a:ext cx="1351888" cy="525155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1443889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86B8-960D-4882-A329-F55E919C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57D27-5944-4CC2-A7FF-15C58D691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637"/>
            <a:ext cx="10515600" cy="3807501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CU Boulder Bioastronautics Students and Faculty</a:t>
            </a:r>
          </a:p>
          <a:p>
            <a:pPr lvl="1"/>
            <a:r>
              <a:rPr lang="en-US" dirty="0"/>
              <a:t>Ella </a:t>
            </a:r>
            <a:r>
              <a:rPr lang="en-US" dirty="0" err="1"/>
              <a:t>Schauss</a:t>
            </a:r>
            <a:r>
              <a:rPr lang="en-US" dirty="0"/>
              <a:t>, Young-Young Shen, Katya </a:t>
            </a:r>
            <a:r>
              <a:rPr lang="en-US" dirty="0" err="1"/>
              <a:t>Arquilla</a:t>
            </a:r>
            <a:endParaRPr lang="en-US" dirty="0"/>
          </a:p>
          <a:p>
            <a:r>
              <a:rPr lang="en-US" dirty="0"/>
              <a:t>CU Boulder Biomechanics Group</a:t>
            </a:r>
          </a:p>
          <a:p>
            <a:pPr lvl="1"/>
            <a:r>
              <a:rPr lang="en-US" dirty="0"/>
              <a:t>Rodger Kram, Wouter Hoogkamer, Ryan Alcantara, Alena Grabowski</a:t>
            </a:r>
          </a:p>
          <a:p>
            <a:r>
              <a:rPr lang="en-US" dirty="0"/>
              <a:t>MIT Human Systems Lab</a:t>
            </a:r>
          </a:p>
          <a:p>
            <a:pPr lvl="1"/>
            <a:r>
              <a:rPr lang="en-US" dirty="0"/>
              <a:t>Leia Stirling, Richard Fineman, Tim McGrath</a:t>
            </a:r>
          </a:p>
          <a:p>
            <a:r>
              <a:rPr lang="en-US" dirty="0"/>
              <a:t>Steven Priddy – CU Boulder Aerospace Engineering</a:t>
            </a:r>
          </a:p>
          <a:p>
            <a:r>
              <a:rPr lang="en-US" dirty="0"/>
              <a:t>Shane McFarland – NASA JSC Advanced Suit Lab</a:t>
            </a:r>
          </a:p>
          <a:p>
            <a:r>
              <a:rPr lang="en-US" dirty="0"/>
              <a:t>Shane Jacobs – David Clark</a:t>
            </a:r>
          </a:p>
          <a:p>
            <a:r>
              <a:rPr lang="en-US" dirty="0"/>
              <a:t>BOA Technology</a:t>
            </a:r>
          </a:p>
          <a:p>
            <a:pPr lvl="1"/>
            <a:r>
              <a:rPr lang="en-US" dirty="0"/>
              <a:t>Brett Vladika, Dan Feeney, Anna Hetman</a:t>
            </a:r>
          </a:p>
          <a:p>
            <a:r>
              <a:rPr lang="en-US" dirty="0"/>
              <a:t>Matthew Reed – University of Michigan Transportation Research Institute</a:t>
            </a:r>
          </a:p>
          <a:p>
            <a:r>
              <a:rPr lang="en-US" dirty="0"/>
              <a:t>University of Oregon Portland Sports Product Design Program</a:t>
            </a:r>
          </a:p>
          <a:p>
            <a:pPr lvl="1"/>
            <a:r>
              <a:rPr lang="en-US" dirty="0"/>
              <a:t>Alex Xu, Susan Sokolowski</a:t>
            </a:r>
          </a:p>
          <a:p>
            <a:r>
              <a:rPr lang="en-US" dirty="0"/>
              <a:t>Ales Jurca – Volumental AB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83D92-C162-47DD-958C-F8BFC51B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A4A52-82C5-4B51-9E67-05B0377A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AD2C0-30C8-4153-AD56-1931E523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89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E24FBF-3083-4CD8-946C-633A23E6BC4D}"/>
              </a:ext>
            </a:extLst>
          </p:cNvPr>
          <p:cNvSpPr txBox="1">
            <a:spLocks/>
          </p:cNvSpPr>
          <p:nvPr/>
        </p:nvSpPr>
        <p:spPr>
          <a:xfrm>
            <a:off x="838200" y="4730141"/>
            <a:ext cx="10515600" cy="560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0" baseline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dirty="0"/>
              <a:t>Funding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A9FC30-E89E-4AA5-832E-B36DC2B15AFF}"/>
              </a:ext>
            </a:extLst>
          </p:cNvPr>
          <p:cNvSpPr txBox="1">
            <a:spLocks/>
          </p:cNvSpPr>
          <p:nvPr/>
        </p:nvSpPr>
        <p:spPr>
          <a:xfrm>
            <a:off x="838200" y="5476774"/>
            <a:ext cx="10515600" cy="693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NSF Graduate Research Fellowship (Grant #: DGE 1650115)</a:t>
            </a:r>
          </a:p>
          <a:p>
            <a:r>
              <a:rPr lang="en-US" sz="1800" dirty="0"/>
              <a:t>Smead Scholars</a:t>
            </a:r>
          </a:p>
        </p:txBody>
      </p:sp>
    </p:spTree>
    <p:extLst>
      <p:ext uri="{BB962C8B-B14F-4D97-AF65-F5344CB8AC3E}">
        <p14:creationId xmlns:p14="http://schemas.microsoft.com/office/powerpoint/2010/main" val="53100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24D6-E5D7-5748-AFAA-268DE4BD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4476-6AB7-584C-8F59-79FC67938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in spacesuit mobility and fit for planetary surface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2EF30-B8D0-AA4C-BF15-533100B5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49936" cy="365125"/>
          </a:xfrm>
        </p:spPr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F24F0-B7DD-DA46-BECA-DECFD41F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B83BF-056A-4342-AAF0-9FABA5DBF156}" type="slidenum">
              <a:rPr lang="en-US" smtClean="0"/>
              <a:t>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10F9C0C-9422-4E16-B0EA-52EBD6F4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</a:t>
            </a:r>
            <a:r>
              <a:rPr lang="en-US" dirty="0">
                <a:solidFill>
                  <a:schemeClr val="bg1"/>
                </a:solidFill>
              </a:rPr>
              <a:t>Background</a:t>
            </a:r>
            <a:r>
              <a:rPr lang="en-US" dirty="0"/>
              <a:t> | Overview | Aim 1 | Aim 2 | Aim 3 | Aim 4 | Summary</a:t>
            </a:r>
          </a:p>
        </p:txBody>
      </p:sp>
    </p:spTree>
    <p:extLst>
      <p:ext uri="{BB962C8B-B14F-4D97-AF65-F5344CB8AC3E}">
        <p14:creationId xmlns:p14="http://schemas.microsoft.com/office/powerpoint/2010/main" val="1299821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8F500-6A96-4303-9AEA-4D9FB2C8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54955-2DE2-4A5D-A46F-9BD6E291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036EA-E03D-4625-A18D-51AEB9BA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27E6-CF4A-4ED8-8883-15249138CAC2}" type="slidenum">
              <a:rPr lang="en-US" smtClean="0"/>
              <a:t>90</a:t>
            </a:fld>
            <a:endParaRPr lang="en-US"/>
          </a:p>
        </p:txBody>
      </p:sp>
      <p:pic>
        <p:nvPicPr>
          <p:cNvPr id="10" name="Picture 2" descr="Moon GIF">
            <a:extLst>
              <a:ext uri="{FF2B5EF4-FFF2-40B4-BE49-F238E27FC236}">
                <a16:creationId xmlns:a16="http://schemas.microsoft.com/office/drawing/2014/main" id="{AC4F1B8B-50AC-4AC6-BAB4-7FA72FFA83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82856" y="-1"/>
            <a:ext cx="7372673" cy="414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stronaut GIF">
            <a:extLst>
              <a:ext uri="{FF2B5EF4-FFF2-40B4-BE49-F238E27FC236}">
                <a16:creationId xmlns:a16="http://schemas.microsoft.com/office/drawing/2014/main" id="{5F1444CC-8072-4AAC-A21E-2BC577042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2388" y="2170545"/>
            <a:ext cx="7242641" cy="40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898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E1CF86-6F51-416D-8039-AE5C18BF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Planetary Exploration Benefits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C6DA54-7EAE-4FAD-B481-BFF4AF08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i="1" dirty="0"/>
              <a:t>2020 NASA Technology Taxonomy TX06.2.1 defines the spacesuit as a complex system of soft-goods and mobility elements to optimize performance while pressurized without inhibiting unpressurized operations</a:t>
            </a:r>
          </a:p>
          <a:p>
            <a:pPr marL="0" indent="0">
              <a:buNone/>
            </a:pPr>
            <a:r>
              <a:rPr lang="en-US" i="1" dirty="0"/>
              <a:t>	</a:t>
            </a:r>
            <a:endParaRPr lang="en-US" dirty="0"/>
          </a:p>
          <a:p>
            <a:r>
              <a:rPr lang="en-US" dirty="0"/>
              <a:t>Planetary exploration requires safe and comfortable spacesuits to enable successful EVA</a:t>
            </a:r>
          </a:p>
          <a:p>
            <a:r>
              <a:rPr lang="en-US" dirty="0"/>
              <a:t>Boot design framework presented in this thesis will allow for the planetary exploration boots which reduce instances of heel-lift over current spacesuit boots</a:t>
            </a:r>
          </a:p>
          <a:p>
            <a:r>
              <a:rPr lang="en-US" dirty="0"/>
              <a:t>Thesis can be expanded in future work for other spacesuit components with high injury risk, such as gloves and the hard upper torso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5A63F-A92F-425C-8F4C-189F086F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30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90422-D349-4CE7-A9A9-D91C143F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Motivation | Background | Overview | Aim 1 | Aim 2 | Aim 3 | Aim 4 | </a:t>
            </a: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6141B-4C42-4994-A93C-0AB4514A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3BF-056A-4342-AAF0-9FABA5DBF15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62287"/>
      </p:ext>
    </p:extLst>
  </p:cSld>
  <p:clrMapOvr>
    <a:masterClrMapping/>
  </p:clrMapOvr>
</p:sld>
</file>

<file path=ppt/theme/theme1.xml><?xml version="1.0" encoding="utf-8"?>
<a:theme xmlns:a="http://schemas.openxmlformats.org/drawingml/2006/main" name="bioastr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astro" id="{FCA32496-330E-40FF-8326-A928699B2960}" vid="{33491174-8CD8-4F39-98D8-9EA0A7B4D669}"/>
    </a:ext>
  </a:extLst>
</a:theme>
</file>

<file path=ppt/theme/theme2.xml><?xml version="1.0" encoding="utf-8"?>
<a:theme xmlns:a="http://schemas.openxmlformats.org/drawingml/2006/main" name="Bioastro_BW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ioastro_Color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ioastro_Color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Vert_Bioastro_Color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Vert_Bioastro_BW+logo">
  <a:themeElements>
    <a:clrScheme name="BioastroPalette">
      <a:dk1>
        <a:sysClr val="windowText" lastClr="000000"/>
      </a:dk1>
      <a:lt1>
        <a:sysClr val="window" lastClr="FFFFFF"/>
      </a:lt1>
      <a:dk2>
        <a:srgbClr val="222222"/>
      </a:dk2>
      <a:lt2>
        <a:srgbClr val="F2F2F2"/>
      </a:lt2>
      <a:accent1>
        <a:srgbClr val="BC2731"/>
      </a:accent1>
      <a:accent2>
        <a:srgbClr val="81BEA1"/>
      </a:accent2>
      <a:accent3>
        <a:srgbClr val="4086A0"/>
      </a:accent3>
      <a:accent4>
        <a:srgbClr val="383661"/>
      </a:accent4>
      <a:accent5>
        <a:srgbClr val="6B4E71"/>
      </a:accent5>
      <a:accent6>
        <a:srgbClr val="CB9700"/>
      </a:accent6>
      <a:hlink>
        <a:srgbClr val="034A90"/>
      </a:hlink>
      <a:folHlink>
        <a:srgbClr val="6F3B55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Vert_Bioastro_B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Vert_Bioastro_Col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oastro_Style_Guid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bioastro</Template>
  <TotalTime>13636</TotalTime>
  <Words>7926</Words>
  <Application>Microsoft Macintosh PowerPoint</Application>
  <PresentationFormat>Widescreen</PresentationFormat>
  <Paragraphs>925</Paragraphs>
  <Slides>91</Slides>
  <Notes>39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91</vt:i4>
      </vt:variant>
    </vt:vector>
  </HeadingPairs>
  <TitlesOfParts>
    <vt:vector size="103" baseType="lpstr">
      <vt:lpstr>Arial</vt:lpstr>
      <vt:lpstr>Calibri</vt:lpstr>
      <vt:lpstr>Cambria Math</vt:lpstr>
      <vt:lpstr>Helvetica</vt:lpstr>
      <vt:lpstr>bioastro</vt:lpstr>
      <vt:lpstr>Bioastro_BW+Logo</vt:lpstr>
      <vt:lpstr>Bioastro_Color</vt:lpstr>
      <vt:lpstr>Bioastro_Color+logo</vt:lpstr>
      <vt:lpstr>Vert_Bioastro_Color+logo</vt:lpstr>
      <vt:lpstr>Vert_Bioastro_BW+logo</vt:lpstr>
      <vt:lpstr>Vert_Bioastro_BW</vt:lpstr>
      <vt:lpstr>Vert_Bioastro_Color</vt:lpstr>
      <vt:lpstr>Implementing Dynamic Foot Shape Models to Improve Spacesuit Boot Fit</vt:lpstr>
      <vt:lpstr>Thesis Committee</vt:lpstr>
      <vt:lpstr>Motivation</vt:lpstr>
      <vt:lpstr>PowerPoint Presentation</vt:lpstr>
      <vt:lpstr>Planetary Exploration</vt:lpstr>
      <vt:lpstr>EVA Injury Incidence</vt:lpstr>
      <vt:lpstr>EVA Injury Incidence</vt:lpstr>
      <vt:lpstr>Hypothesized Injury Mechanisms</vt:lpstr>
      <vt:lpstr>Background</vt:lpstr>
      <vt:lpstr>A Stiff, Pressurized Structure</vt:lpstr>
      <vt:lpstr>Suited Effects on Ambulation</vt:lpstr>
      <vt:lpstr>Spacesuit Fit Limitations</vt:lpstr>
      <vt:lpstr>Body-Shape Models for Spacesuits</vt:lpstr>
      <vt:lpstr>Effect of Fit on Performance</vt:lpstr>
      <vt:lpstr>Knowledge Gaps</vt:lpstr>
      <vt:lpstr>Research Overview</vt:lpstr>
      <vt:lpstr>Scope</vt:lpstr>
      <vt:lpstr>Hypotheses</vt:lpstr>
      <vt:lpstr>Research Aims</vt:lpstr>
      <vt:lpstr>Specific Aim 1</vt:lpstr>
      <vt:lpstr>Background</vt:lpstr>
      <vt:lpstr>Experimental Data</vt:lpstr>
      <vt:lpstr>Heel-Off Detection </vt:lpstr>
      <vt:lpstr>Heel-Lift Measurement</vt:lpstr>
      <vt:lpstr>Results</vt:lpstr>
      <vt:lpstr>Results</vt:lpstr>
      <vt:lpstr>Summary</vt:lpstr>
      <vt:lpstr>Specific Aim 2</vt:lpstr>
      <vt:lpstr>Background</vt:lpstr>
      <vt:lpstr>Objectives</vt:lpstr>
      <vt:lpstr>Custom 4D Scanning System</vt:lpstr>
      <vt:lpstr>Data Collection Procedures</vt:lpstr>
      <vt:lpstr>PowerPoint Presentation</vt:lpstr>
      <vt:lpstr>Foot Shape Model</vt:lpstr>
      <vt:lpstr>Heel Shape Changes</vt:lpstr>
      <vt:lpstr>Instep Shape Changes</vt:lpstr>
      <vt:lpstr>Instep Height Analysis</vt:lpstr>
      <vt:lpstr>Instep Height Measurement</vt:lpstr>
      <vt:lpstr>Dynamic Instep Height Results</vt:lpstr>
      <vt:lpstr>Results</vt:lpstr>
      <vt:lpstr>Summary</vt:lpstr>
      <vt:lpstr>Specific Aim 3</vt:lpstr>
      <vt:lpstr>Background</vt:lpstr>
      <vt:lpstr>Objectives</vt:lpstr>
      <vt:lpstr>Boot Design Framework</vt:lpstr>
      <vt:lpstr>Nominal Foot Mobility Values</vt:lpstr>
      <vt:lpstr>Novel Spacesuit Boot Design Process</vt:lpstr>
      <vt:lpstr>Ankle Convolute Design</vt:lpstr>
      <vt:lpstr>Ankle Convolutes Joint Center</vt:lpstr>
      <vt:lpstr>Ankle Convolute Construction</vt:lpstr>
      <vt:lpstr>Sole</vt:lpstr>
      <vt:lpstr>Last Modifications </vt:lpstr>
      <vt:lpstr>Last Patterning </vt:lpstr>
      <vt:lpstr>Lacing Design</vt:lpstr>
      <vt:lpstr>Heel Counter</vt:lpstr>
      <vt:lpstr>Novel Spaceboot Prototype</vt:lpstr>
      <vt:lpstr>Classic Spaceboot Prototype</vt:lpstr>
      <vt:lpstr>Pressurization Interface</vt:lpstr>
      <vt:lpstr>Summary</vt:lpstr>
      <vt:lpstr>Specific Aim 4</vt:lpstr>
      <vt:lpstr>Testing Hypotheses</vt:lpstr>
      <vt:lpstr>Subjects</vt:lpstr>
      <vt:lpstr>Test Conditions (Right)</vt:lpstr>
      <vt:lpstr>Control Condition (Left)</vt:lpstr>
      <vt:lpstr>Survey Measurements</vt:lpstr>
      <vt:lpstr>Quantitative Measurements</vt:lpstr>
      <vt:lpstr>Quantitative Measurements</vt:lpstr>
      <vt:lpstr>Bayesian Linear Regression Analysis</vt:lpstr>
      <vt:lpstr>Bayesian Linear Regression Analysis</vt:lpstr>
      <vt:lpstr>Heel Performance Score - Analysis</vt:lpstr>
      <vt:lpstr>Heel Performance Score - Analysis</vt:lpstr>
      <vt:lpstr>Heel Performance Score - Results</vt:lpstr>
      <vt:lpstr>Rating of Perceived Exertion - Results</vt:lpstr>
      <vt:lpstr>Heel Rise Difference - Results</vt:lpstr>
      <vt:lpstr>Heel-Off Time Difference - Results</vt:lpstr>
      <vt:lpstr>FSR at Heel-Off - Results</vt:lpstr>
      <vt:lpstr>FSR Maximum Voltage - Results</vt:lpstr>
      <vt:lpstr>Discomfort Results</vt:lpstr>
      <vt:lpstr>Summary</vt:lpstr>
      <vt:lpstr>Research Summary</vt:lpstr>
      <vt:lpstr>Contributions</vt:lpstr>
      <vt:lpstr>Contributions</vt:lpstr>
      <vt:lpstr>Hypothesis</vt:lpstr>
      <vt:lpstr>Hypothesis</vt:lpstr>
      <vt:lpstr>Hypothesis</vt:lpstr>
      <vt:lpstr>Hypothesis</vt:lpstr>
      <vt:lpstr>Peer-Reviewed Publications</vt:lpstr>
      <vt:lpstr>Conference Presentations</vt:lpstr>
      <vt:lpstr>Acknowledgements </vt:lpstr>
      <vt:lpstr>PowerPoint Presentation</vt:lpstr>
      <vt:lpstr>Planetary Exploration Benefits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Exam</dc:title>
  <dc:creator>Abhishektha Boppana</dc:creator>
  <cp:lastModifiedBy>Abhishektha Boppana</cp:lastModifiedBy>
  <cp:revision>668</cp:revision>
  <dcterms:created xsi:type="dcterms:W3CDTF">2020-10-06T03:10:46Z</dcterms:created>
  <dcterms:modified xsi:type="dcterms:W3CDTF">2022-03-17T03:05:27Z</dcterms:modified>
</cp:coreProperties>
</file>